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44"/>
  </p:notesMasterIdLst>
  <p:sldIdLst>
    <p:sldId id="437" r:id="rId2"/>
    <p:sldId id="395" r:id="rId3"/>
    <p:sldId id="396" r:id="rId4"/>
    <p:sldId id="476" r:id="rId5"/>
    <p:sldId id="477" r:id="rId6"/>
    <p:sldId id="478" r:id="rId7"/>
    <p:sldId id="479" r:id="rId8"/>
    <p:sldId id="480" r:id="rId9"/>
    <p:sldId id="481" r:id="rId10"/>
    <p:sldId id="482" r:id="rId11"/>
    <p:sldId id="483" r:id="rId12"/>
    <p:sldId id="484" r:id="rId13"/>
    <p:sldId id="485" r:id="rId14"/>
    <p:sldId id="486" r:id="rId15"/>
    <p:sldId id="487" r:id="rId16"/>
    <p:sldId id="488" r:id="rId17"/>
    <p:sldId id="489" r:id="rId18"/>
    <p:sldId id="490" r:id="rId19"/>
    <p:sldId id="491" r:id="rId20"/>
    <p:sldId id="492" r:id="rId21"/>
    <p:sldId id="493" r:id="rId22"/>
    <p:sldId id="494" r:id="rId23"/>
    <p:sldId id="495" r:id="rId24"/>
    <p:sldId id="496" r:id="rId25"/>
    <p:sldId id="497" r:id="rId26"/>
    <p:sldId id="498" r:id="rId27"/>
    <p:sldId id="499" r:id="rId28"/>
    <p:sldId id="500" r:id="rId29"/>
    <p:sldId id="501" r:id="rId30"/>
    <p:sldId id="502" r:id="rId31"/>
    <p:sldId id="503" r:id="rId32"/>
    <p:sldId id="504" r:id="rId33"/>
    <p:sldId id="505" r:id="rId34"/>
    <p:sldId id="506" r:id="rId35"/>
    <p:sldId id="507" r:id="rId36"/>
    <p:sldId id="509" r:id="rId37"/>
    <p:sldId id="510"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35" r:id="rId63"/>
    <p:sldId id="384" r:id="rId64"/>
    <p:sldId id="385" r:id="rId65"/>
    <p:sldId id="386" r:id="rId66"/>
    <p:sldId id="387" r:id="rId67"/>
    <p:sldId id="388" r:id="rId68"/>
    <p:sldId id="389" r:id="rId69"/>
    <p:sldId id="390" r:id="rId70"/>
    <p:sldId id="391" r:id="rId71"/>
    <p:sldId id="392" r:id="rId72"/>
    <p:sldId id="393" r:id="rId73"/>
    <p:sldId id="394"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6"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68" r:id="rId132"/>
    <p:sldId id="469" r:id="rId133"/>
    <p:sldId id="470" r:id="rId134"/>
    <p:sldId id="471" r:id="rId135"/>
    <p:sldId id="472" r:id="rId136"/>
    <p:sldId id="475" r:id="rId137"/>
    <p:sldId id="473" r:id="rId138"/>
    <p:sldId id="474" r:id="rId139"/>
    <p:sldId id="436" r:id="rId140"/>
    <p:sldId id="367" r:id="rId141"/>
    <p:sldId id="368" r:id="rId142"/>
    <p:sldId id="369" r:id="rId143"/>
  </p:sldIdLst>
  <p:sldSz cx="9144000" cy="5143500" type="screen16x9"/>
  <p:notesSz cx="6858000" cy="9144000"/>
  <p:embeddedFontLst>
    <p:embeddedFont>
      <p:font typeface="Nixie One" panose="020B0604020202020204" charset="0"/>
      <p:regular r:id="rId145"/>
    </p:embeddedFont>
    <p:embeddedFont>
      <p:font typeface="Cambria Math" panose="02040503050406030204" pitchFamily="18" charset="0"/>
      <p:regular r:id="rId146"/>
    </p:embeddedFont>
    <p:embeddedFont>
      <p:font typeface="Helvetica Neue" panose="020B0604020202020204" charset="0"/>
      <p:regular r:id="rId147"/>
      <p:bold r:id="rId148"/>
      <p:italic r:id="rId149"/>
      <p:boldItalic r:id="rId150"/>
    </p:embeddedFont>
    <p:embeddedFont>
      <p:font typeface="Cambria" panose="02040503050406030204" pitchFamily="18" charset="0"/>
      <p:regular r:id="rId151"/>
      <p:bold r:id="rId152"/>
      <p:italic r:id="rId153"/>
      <p:boldItalic r:id="rId154"/>
    </p:embeddedFont>
    <p:embeddedFont>
      <p:font typeface="Aldhabi" panose="01000000000000000000" pitchFamily="2" charset="-78"/>
      <p:regular r:id="rId155"/>
    </p:embeddedFont>
    <p:embeddedFont>
      <p:font typeface="Muli" panose="020B0604020202020204" charset="0"/>
      <p:regular r:id="rId156"/>
      <p:bold r:id="rId157"/>
      <p:italic r:id="rId158"/>
      <p:boldItalic r:id="rId159"/>
    </p:embeddedFont>
    <p:embeddedFont>
      <p:font typeface="Arial Black" panose="020B0A04020102020204" pitchFamily="34" charset="0"/>
      <p:bold r:id="rId160"/>
    </p:embeddedFont>
    <p:embeddedFont>
      <p:font typeface="Garamond" panose="02020404030301010803" pitchFamily="18" charset="0"/>
      <p:regular r:id="rId161"/>
      <p:bold r:id="rId162"/>
      <p:italic r:id="rId163"/>
    </p:embeddedFont>
    <p:embeddedFont>
      <p:font typeface="Tahoma" panose="020B0604030504040204" pitchFamily="34" charset="0"/>
      <p:regular r:id="rId164"/>
      <p:bold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725" autoAdjust="0"/>
  </p:normalViewPr>
  <p:slideViewPr>
    <p:cSldViewPr snapToGrid="0">
      <p:cViewPr varScale="1">
        <p:scale>
          <a:sx n="82" d="100"/>
          <a:sy n="82" d="100"/>
        </p:scale>
        <p:origin x="1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0.fntdata"/><Relationship Id="rId159" Type="http://schemas.openxmlformats.org/officeDocument/2006/relationships/font" Target="fonts/font15.fntdata"/><Relationship Id="rId170"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6.fntdata"/><Relationship Id="rId16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6.fntdata"/><Relationship Id="rId15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1.fntdata"/><Relationship Id="rId161" Type="http://schemas.openxmlformats.org/officeDocument/2006/relationships/font" Target="fonts/font17.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font" Target="fonts/font4.fntdata"/><Relationship Id="rId151" Type="http://schemas.openxmlformats.org/officeDocument/2006/relationships/font" Target="fonts/font7.fntdata"/><Relationship Id="rId156" Type="http://schemas.openxmlformats.org/officeDocument/2006/relationships/font" Target="fonts/font12.fntdata"/><Relationship Id="rId164" Type="http://schemas.openxmlformats.org/officeDocument/2006/relationships/font" Target="fonts/font20.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2.fntdata"/><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3.fntdata"/><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C9769C-395B-4D09-909D-AACC9EFD4C7C}" type="doc">
      <dgm:prSet loTypeId="urn:microsoft.com/office/officeart/2009/3/layout/HorizontalOrganizationChart" loCatId="hierarchy" qsTypeId="urn:microsoft.com/office/officeart/2005/8/quickstyle/3d5" qsCatId="3D" csTypeId="urn:microsoft.com/office/officeart/2005/8/colors/colorful1" csCatId="colorful" phldr="1"/>
      <dgm:spPr/>
      <dgm:t>
        <a:bodyPr/>
        <a:lstStyle/>
        <a:p>
          <a:endParaRPr lang="en-US"/>
        </a:p>
      </dgm:t>
    </dgm:pt>
    <dgm:pt modelId="{50AAF593-CADA-4CFF-B0B1-8698137CD0BF}">
      <dgm:prSet phldrT="[Text]"/>
      <dgm:spPr/>
      <dgm:t>
        <a:bodyPr/>
        <a:lstStyle/>
        <a:p>
          <a:r>
            <a:rPr lang="en-US" dirty="0"/>
            <a:t>Rechargeable Batteries</a:t>
          </a:r>
        </a:p>
      </dgm:t>
    </dgm:pt>
    <dgm:pt modelId="{5A272980-F67E-4709-AF9C-6AF3A80656BA}" type="parTrans" cxnId="{D5991DB8-FED8-4EB3-94C5-FB17DE3CB2D5}">
      <dgm:prSet/>
      <dgm:spPr/>
      <dgm:t>
        <a:bodyPr/>
        <a:lstStyle/>
        <a:p>
          <a:endParaRPr lang="en-US"/>
        </a:p>
      </dgm:t>
    </dgm:pt>
    <dgm:pt modelId="{EE688DF5-F275-430E-9DA9-3ACED4642DE1}" type="sibTrans" cxnId="{D5991DB8-FED8-4EB3-94C5-FB17DE3CB2D5}">
      <dgm:prSet/>
      <dgm:spPr/>
      <dgm:t>
        <a:bodyPr/>
        <a:lstStyle/>
        <a:p>
          <a:endParaRPr lang="en-US"/>
        </a:p>
      </dgm:t>
    </dgm:pt>
    <dgm:pt modelId="{2ACA5A12-4B62-4FD9-B1D3-9B33290D7BAE}">
      <dgm:prSet phldrT="[Text]"/>
      <dgm:spPr/>
      <dgm:t>
        <a:bodyPr/>
        <a:lstStyle/>
        <a:p>
          <a:r>
            <a:rPr lang="en-US" dirty="0"/>
            <a:t>Lead acid </a:t>
          </a:r>
        </a:p>
      </dgm:t>
    </dgm:pt>
    <dgm:pt modelId="{401535A5-B628-4FA2-8A2A-12E7511F5682}" type="parTrans" cxnId="{90A39999-9CD9-4260-8BB3-D4EEC2066967}">
      <dgm:prSet/>
      <dgm:spPr/>
      <dgm:t>
        <a:bodyPr/>
        <a:lstStyle/>
        <a:p>
          <a:endParaRPr lang="en-US"/>
        </a:p>
      </dgm:t>
    </dgm:pt>
    <dgm:pt modelId="{B8B55598-05D9-4512-B0EF-12577C245022}" type="sibTrans" cxnId="{90A39999-9CD9-4260-8BB3-D4EEC2066967}">
      <dgm:prSet/>
      <dgm:spPr/>
      <dgm:t>
        <a:bodyPr/>
        <a:lstStyle/>
        <a:p>
          <a:endParaRPr lang="en-US"/>
        </a:p>
      </dgm:t>
    </dgm:pt>
    <dgm:pt modelId="{3363852E-522B-4709-B119-0327351D442E}">
      <dgm:prSet phldrT="[Text]"/>
      <dgm:spPr/>
      <dgm:t>
        <a:bodyPr/>
        <a:lstStyle/>
        <a:p>
          <a:r>
            <a:rPr lang="en-US" dirty="0"/>
            <a:t>flooded</a:t>
          </a:r>
        </a:p>
      </dgm:t>
    </dgm:pt>
    <dgm:pt modelId="{4E586467-8DA4-49B1-BDBE-B2791CD78680}" type="parTrans" cxnId="{D300B298-3B9F-4846-BDAE-0AE8446C90DA}">
      <dgm:prSet/>
      <dgm:spPr/>
      <dgm:t>
        <a:bodyPr/>
        <a:lstStyle/>
        <a:p>
          <a:endParaRPr lang="en-US"/>
        </a:p>
      </dgm:t>
    </dgm:pt>
    <dgm:pt modelId="{DF99BB97-EC78-413C-A1D3-C1A2F84302A0}" type="sibTrans" cxnId="{D300B298-3B9F-4846-BDAE-0AE8446C90DA}">
      <dgm:prSet/>
      <dgm:spPr/>
      <dgm:t>
        <a:bodyPr/>
        <a:lstStyle/>
        <a:p>
          <a:endParaRPr lang="en-US"/>
        </a:p>
      </dgm:t>
    </dgm:pt>
    <dgm:pt modelId="{5B03CB66-D023-46C0-BCF6-BAF34CF71CAB}">
      <dgm:prSet phldrT="[Text]"/>
      <dgm:spPr/>
      <dgm:t>
        <a:bodyPr/>
        <a:lstStyle/>
        <a:p>
          <a:r>
            <a:rPr lang="en-US" dirty="0"/>
            <a:t>MNC</a:t>
          </a:r>
        </a:p>
      </dgm:t>
    </dgm:pt>
    <dgm:pt modelId="{D67D5437-145C-4784-8032-A7020DE78C8F}" type="parTrans" cxnId="{7CFC9239-24A8-43D2-80F2-B82FB60F9E09}">
      <dgm:prSet/>
      <dgm:spPr/>
      <dgm:t>
        <a:bodyPr/>
        <a:lstStyle/>
        <a:p>
          <a:endParaRPr lang="en-US"/>
        </a:p>
      </dgm:t>
    </dgm:pt>
    <dgm:pt modelId="{CC13C569-720D-49FB-9628-8837E245C63B}" type="sibTrans" cxnId="{7CFC9239-24A8-43D2-80F2-B82FB60F9E09}">
      <dgm:prSet/>
      <dgm:spPr/>
      <dgm:t>
        <a:bodyPr/>
        <a:lstStyle/>
        <a:p>
          <a:endParaRPr lang="en-US"/>
        </a:p>
      </dgm:t>
    </dgm:pt>
    <dgm:pt modelId="{B13C68FB-AB3C-4A1F-8190-5FCD569C03B7}">
      <dgm:prSet phldrT="[Text]"/>
      <dgm:spPr/>
      <dgm:t>
        <a:bodyPr/>
        <a:lstStyle/>
        <a:p>
          <a:r>
            <a:rPr lang="en-US" dirty="0"/>
            <a:t>Li ion</a:t>
          </a:r>
        </a:p>
      </dgm:t>
    </dgm:pt>
    <dgm:pt modelId="{783724F7-C106-490F-87F8-DDF0D1DF3775}" type="sibTrans" cxnId="{0B78DEBA-6FE8-4517-AFFE-08A5A15723E0}">
      <dgm:prSet/>
      <dgm:spPr/>
      <dgm:t>
        <a:bodyPr/>
        <a:lstStyle/>
        <a:p>
          <a:endParaRPr lang="en-US"/>
        </a:p>
      </dgm:t>
    </dgm:pt>
    <dgm:pt modelId="{3AD5DAE5-74F0-496A-A626-367BE8FE5506}" type="parTrans" cxnId="{0B78DEBA-6FE8-4517-AFFE-08A5A15723E0}">
      <dgm:prSet/>
      <dgm:spPr/>
      <dgm:t>
        <a:bodyPr/>
        <a:lstStyle/>
        <a:p>
          <a:endParaRPr lang="en-US"/>
        </a:p>
      </dgm:t>
    </dgm:pt>
    <dgm:pt modelId="{CECE8931-4EC4-4542-B0EC-1FB28CFD0D8E}">
      <dgm:prSet phldrT="[Text]"/>
      <dgm:spPr/>
      <dgm:t>
        <a:bodyPr/>
        <a:lstStyle/>
        <a:p>
          <a:r>
            <a:rPr lang="en-US" dirty="0"/>
            <a:t>sealed</a:t>
          </a:r>
        </a:p>
      </dgm:t>
    </dgm:pt>
    <dgm:pt modelId="{1033E74E-CB9B-471C-A640-733069D94F81}" type="sibTrans" cxnId="{23E0A82E-B154-4EC0-AA17-C88983B2A521}">
      <dgm:prSet/>
      <dgm:spPr/>
      <dgm:t>
        <a:bodyPr/>
        <a:lstStyle/>
        <a:p>
          <a:endParaRPr lang="en-US"/>
        </a:p>
      </dgm:t>
    </dgm:pt>
    <dgm:pt modelId="{9C007A1A-E662-4E6A-ACE1-E94DF801B3C2}" type="parTrans" cxnId="{23E0A82E-B154-4EC0-AA17-C88983B2A521}">
      <dgm:prSet/>
      <dgm:spPr/>
      <dgm:t>
        <a:bodyPr/>
        <a:lstStyle/>
        <a:p>
          <a:endParaRPr lang="en-US"/>
        </a:p>
      </dgm:t>
    </dgm:pt>
    <dgm:pt modelId="{ED313170-8DBC-4E90-8A9E-2539D3A36E1E}">
      <dgm:prSet phldrT="[Text]"/>
      <dgm:spPr/>
      <dgm:t>
        <a:bodyPr/>
        <a:lstStyle/>
        <a:p>
          <a:r>
            <a:rPr lang="en-US" dirty="0"/>
            <a:t>LFP</a:t>
          </a:r>
        </a:p>
      </dgm:t>
    </dgm:pt>
    <dgm:pt modelId="{EEDCFEDE-5D99-4E71-9F0B-7C25740C00C8}" type="parTrans" cxnId="{B2936B87-832A-4773-A706-79D6F3B937BD}">
      <dgm:prSet/>
      <dgm:spPr/>
      <dgm:t>
        <a:bodyPr/>
        <a:lstStyle/>
        <a:p>
          <a:endParaRPr lang="en-US"/>
        </a:p>
      </dgm:t>
    </dgm:pt>
    <dgm:pt modelId="{556E6056-F5C5-4681-A248-A118AA13C2C6}" type="sibTrans" cxnId="{B2936B87-832A-4773-A706-79D6F3B937BD}">
      <dgm:prSet/>
      <dgm:spPr/>
      <dgm:t>
        <a:bodyPr/>
        <a:lstStyle/>
        <a:p>
          <a:endParaRPr lang="en-US"/>
        </a:p>
      </dgm:t>
    </dgm:pt>
    <dgm:pt modelId="{B30872FB-1FF5-4F29-91C6-12ABCEC2AE7E}" type="pres">
      <dgm:prSet presAssocID="{94C9769C-395B-4D09-909D-AACC9EFD4C7C}" presName="hierChild1" presStyleCnt="0">
        <dgm:presLayoutVars>
          <dgm:orgChart val="1"/>
          <dgm:chPref val="1"/>
          <dgm:dir/>
          <dgm:animOne val="branch"/>
          <dgm:animLvl val="lvl"/>
          <dgm:resizeHandles/>
        </dgm:presLayoutVars>
      </dgm:prSet>
      <dgm:spPr/>
    </dgm:pt>
    <dgm:pt modelId="{D84C335F-124A-4F4F-881C-40637C548F24}" type="pres">
      <dgm:prSet presAssocID="{50AAF593-CADA-4CFF-B0B1-8698137CD0BF}" presName="hierRoot1" presStyleCnt="0">
        <dgm:presLayoutVars>
          <dgm:hierBranch val="init"/>
        </dgm:presLayoutVars>
      </dgm:prSet>
      <dgm:spPr/>
    </dgm:pt>
    <dgm:pt modelId="{D69AB98F-0CCF-428C-85B5-5479CA2C6570}" type="pres">
      <dgm:prSet presAssocID="{50AAF593-CADA-4CFF-B0B1-8698137CD0BF}" presName="rootComposite1" presStyleCnt="0"/>
      <dgm:spPr/>
    </dgm:pt>
    <dgm:pt modelId="{A1496BE4-A876-4422-A63E-0C7B548AAD04}" type="pres">
      <dgm:prSet presAssocID="{50AAF593-CADA-4CFF-B0B1-8698137CD0BF}" presName="rootText1" presStyleLbl="node0" presStyleIdx="0" presStyleCnt="1">
        <dgm:presLayoutVars>
          <dgm:chPref val="3"/>
        </dgm:presLayoutVars>
      </dgm:prSet>
      <dgm:spPr/>
    </dgm:pt>
    <dgm:pt modelId="{947FF287-1DC0-4627-AF27-5AEEB450736F}" type="pres">
      <dgm:prSet presAssocID="{50AAF593-CADA-4CFF-B0B1-8698137CD0BF}" presName="rootConnector1" presStyleLbl="node1" presStyleIdx="0" presStyleCnt="0"/>
      <dgm:spPr/>
    </dgm:pt>
    <dgm:pt modelId="{8C6441F7-80BF-4C6A-A387-FAAFA7A1D259}" type="pres">
      <dgm:prSet presAssocID="{50AAF593-CADA-4CFF-B0B1-8698137CD0BF}" presName="hierChild2" presStyleCnt="0"/>
      <dgm:spPr/>
    </dgm:pt>
    <dgm:pt modelId="{3672298E-29E7-4EA2-80FD-3473395B1B30}" type="pres">
      <dgm:prSet presAssocID="{401535A5-B628-4FA2-8A2A-12E7511F5682}" presName="Name64" presStyleLbl="parChTrans1D2" presStyleIdx="0" presStyleCnt="2"/>
      <dgm:spPr/>
    </dgm:pt>
    <dgm:pt modelId="{807D2EB9-820D-490F-BDDD-686F5E075FB8}" type="pres">
      <dgm:prSet presAssocID="{2ACA5A12-4B62-4FD9-B1D3-9B33290D7BAE}" presName="hierRoot2" presStyleCnt="0">
        <dgm:presLayoutVars>
          <dgm:hierBranch val="init"/>
        </dgm:presLayoutVars>
      </dgm:prSet>
      <dgm:spPr/>
    </dgm:pt>
    <dgm:pt modelId="{E07B69F1-0C06-4A22-BAEA-6E52C5C591AF}" type="pres">
      <dgm:prSet presAssocID="{2ACA5A12-4B62-4FD9-B1D3-9B33290D7BAE}" presName="rootComposite" presStyleCnt="0"/>
      <dgm:spPr/>
    </dgm:pt>
    <dgm:pt modelId="{A953B3F0-B92E-4B1F-B69A-5A4BF3F2B7A5}" type="pres">
      <dgm:prSet presAssocID="{2ACA5A12-4B62-4FD9-B1D3-9B33290D7BAE}" presName="rootText" presStyleLbl="node2" presStyleIdx="0" presStyleCnt="2">
        <dgm:presLayoutVars>
          <dgm:chPref val="3"/>
        </dgm:presLayoutVars>
      </dgm:prSet>
      <dgm:spPr/>
    </dgm:pt>
    <dgm:pt modelId="{C9A525B8-9E17-4B97-B024-7B58352D24CE}" type="pres">
      <dgm:prSet presAssocID="{2ACA5A12-4B62-4FD9-B1D3-9B33290D7BAE}" presName="rootConnector" presStyleLbl="node2" presStyleIdx="0" presStyleCnt="2"/>
      <dgm:spPr/>
    </dgm:pt>
    <dgm:pt modelId="{CCFAB912-F6CD-422F-9041-50E39FD6C489}" type="pres">
      <dgm:prSet presAssocID="{2ACA5A12-4B62-4FD9-B1D3-9B33290D7BAE}" presName="hierChild4" presStyleCnt="0"/>
      <dgm:spPr/>
    </dgm:pt>
    <dgm:pt modelId="{6D4CE231-8BBF-4588-885C-A63AA9DBEDC0}" type="pres">
      <dgm:prSet presAssocID="{4E586467-8DA4-49B1-BDBE-B2791CD78680}" presName="Name64" presStyleLbl="parChTrans1D3" presStyleIdx="0" presStyleCnt="4"/>
      <dgm:spPr/>
    </dgm:pt>
    <dgm:pt modelId="{941CDA81-3694-472D-84C0-1421399C0F46}" type="pres">
      <dgm:prSet presAssocID="{3363852E-522B-4709-B119-0327351D442E}" presName="hierRoot2" presStyleCnt="0">
        <dgm:presLayoutVars>
          <dgm:hierBranch val="init"/>
        </dgm:presLayoutVars>
      </dgm:prSet>
      <dgm:spPr/>
    </dgm:pt>
    <dgm:pt modelId="{81F35339-9E13-41C0-A1C8-A91637D3BC28}" type="pres">
      <dgm:prSet presAssocID="{3363852E-522B-4709-B119-0327351D442E}" presName="rootComposite" presStyleCnt="0"/>
      <dgm:spPr/>
    </dgm:pt>
    <dgm:pt modelId="{8F7FE733-9D38-4543-AB9A-2A7D81B4B48F}" type="pres">
      <dgm:prSet presAssocID="{3363852E-522B-4709-B119-0327351D442E}" presName="rootText" presStyleLbl="node3" presStyleIdx="0" presStyleCnt="4">
        <dgm:presLayoutVars>
          <dgm:chPref val="3"/>
        </dgm:presLayoutVars>
      </dgm:prSet>
      <dgm:spPr/>
    </dgm:pt>
    <dgm:pt modelId="{EAB12F6A-FDAB-40F1-A766-FE1464D17C04}" type="pres">
      <dgm:prSet presAssocID="{3363852E-522B-4709-B119-0327351D442E}" presName="rootConnector" presStyleLbl="node3" presStyleIdx="0" presStyleCnt="4"/>
      <dgm:spPr/>
    </dgm:pt>
    <dgm:pt modelId="{BEF1908E-5020-4DC7-BC61-7D97927B8BF8}" type="pres">
      <dgm:prSet presAssocID="{3363852E-522B-4709-B119-0327351D442E}" presName="hierChild4" presStyleCnt="0"/>
      <dgm:spPr/>
    </dgm:pt>
    <dgm:pt modelId="{93C81979-3A2D-4515-8588-871BCEB6BC45}" type="pres">
      <dgm:prSet presAssocID="{3363852E-522B-4709-B119-0327351D442E}" presName="hierChild5" presStyleCnt="0"/>
      <dgm:spPr/>
    </dgm:pt>
    <dgm:pt modelId="{D15D5CB0-C570-46A4-A3B8-7C154DE38C47}" type="pres">
      <dgm:prSet presAssocID="{9C007A1A-E662-4E6A-ACE1-E94DF801B3C2}" presName="Name64" presStyleLbl="parChTrans1D3" presStyleIdx="1" presStyleCnt="4"/>
      <dgm:spPr/>
    </dgm:pt>
    <dgm:pt modelId="{089A2E01-6619-411B-9B6E-0D00759A5A64}" type="pres">
      <dgm:prSet presAssocID="{CECE8931-4EC4-4542-B0EC-1FB28CFD0D8E}" presName="hierRoot2" presStyleCnt="0">
        <dgm:presLayoutVars>
          <dgm:hierBranch val="init"/>
        </dgm:presLayoutVars>
      </dgm:prSet>
      <dgm:spPr/>
    </dgm:pt>
    <dgm:pt modelId="{3205557E-09EE-4D00-BB99-FCEE646712F6}" type="pres">
      <dgm:prSet presAssocID="{CECE8931-4EC4-4542-B0EC-1FB28CFD0D8E}" presName="rootComposite" presStyleCnt="0"/>
      <dgm:spPr/>
    </dgm:pt>
    <dgm:pt modelId="{F7B53704-899C-4196-B904-1C6205B02E15}" type="pres">
      <dgm:prSet presAssocID="{CECE8931-4EC4-4542-B0EC-1FB28CFD0D8E}" presName="rootText" presStyleLbl="node3" presStyleIdx="1" presStyleCnt="4">
        <dgm:presLayoutVars>
          <dgm:chPref val="3"/>
        </dgm:presLayoutVars>
      </dgm:prSet>
      <dgm:spPr/>
    </dgm:pt>
    <dgm:pt modelId="{D7004519-04EA-4638-8CEB-7AD58E21648F}" type="pres">
      <dgm:prSet presAssocID="{CECE8931-4EC4-4542-B0EC-1FB28CFD0D8E}" presName="rootConnector" presStyleLbl="node3" presStyleIdx="1" presStyleCnt="4"/>
      <dgm:spPr/>
    </dgm:pt>
    <dgm:pt modelId="{3CD05FD2-1FCE-41A3-9244-8E6B462950FE}" type="pres">
      <dgm:prSet presAssocID="{CECE8931-4EC4-4542-B0EC-1FB28CFD0D8E}" presName="hierChild4" presStyleCnt="0"/>
      <dgm:spPr/>
    </dgm:pt>
    <dgm:pt modelId="{47AC354E-8295-4DC3-9B50-C1903DA6237D}" type="pres">
      <dgm:prSet presAssocID="{CECE8931-4EC4-4542-B0EC-1FB28CFD0D8E}" presName="hierChild5" presStyleCnt="0"/>
      <dgm:spPr/>
    </dgm:pt>
    <dgm:pt modelId="{028EFD72-7FBC-4F70-9C77-BABF3F4BE3FB}" type="pres">
      <dgm:prSet presAssocID="{2ACA5A12-4B62-4FD9-B1D3-9B33290D7BAE}" presName="hierChild5" presStyleCnt="0"/>
      <dgm:spPr/>
    </dgm:pt>
    <dgm:pt modelId="{C207415E-99EF-4FD0-A13C-D683554E05B5}" type="pres">
      <dgm:prSet presAssocID="{3AD5DAE5-74F0-496A-A626-367BE8FE5506}" presName="Name64" presStyleLbl="parChTrans1D2" presStyleIdx="1" presStyleCnt="2"/>
      <dgm:spPr/>
    </dgm:pt>
    <dgm:pt modelId="{4F0FA19B-B455-4DED-AC4A-99D4825782F9}" type="pres">
      <dgm:prSet presAssocID="{B13C68FB-AB3C-4A1F-8190-5FCD569C03B7}" presName="hierRoot2" presStyleCnt="0">
        <dgm:presLayoutVars>
          <dgm:hierBranch val="init"/>
        </dgm:presLayoutVars>
      </dgm:prSet>
      <dgm:spPr/>
    </dgm:pt>
    <dgm:pt modelId="{710124F1-3F59-4129-9FC9-D03140A8D841}" type="pres">
      <dgm:prSet presAssocID="{B13C68FB-AB3C-4A1F-8190-5FCD569C03B7}" presName="rootComposite" presStyleCnt="0"/>
      <dgm:spPr/>
    </dgm:pt>
    <dgm:pt modelId="{00F3927B-5E78-4703-9287-B7D60D8888F0}" type="pres">
      <dgm:prSet presAssocID="{B13C68FB-AB3C-4A1F-8190-5FCD569C03B7}" presName="rootText" presStyleLbl="node2" presStyleIdx="1" presStyleCnt="2">
        <dgm:presLayoutVars>
          <dgm:chPref val="3"/>
        </dgm:presLayoutVars>
      </dgm:prSet>
      <dgm:spPr/>
    </dgm:pt>
    <dgm:pt modelId="{61622878-D6B9-4A06-9298-F3EFBF58B7F7}" type="pres">
      <dgm:prSet presAssocID="{B13C68FB-AB3C-4A1F-8190-5FCD569C03B7}" presName="rootConnector" presStyleLbl="node2" presStyleIdx="1" presStyleCnt="2"/>
      <dgm:spPr/>
    </dgm:pt>
    <dgm:pt modelId="{3D380120-8060-4DE4-8EF2-9CD8B214CFDC}" type="pres">
      <dgm:prSet presAssocID="{B13C68FB-AB3C-4A1F-8190-5FCD569C03B7}" presName="hierChild4" presStyleCnt="0"/>
      <dgm:spPr/>
    </dgm:pt>
    <dgm:pt modelId="{35E0792F-6BBF-4967-98E5-04B0013BA2FF}" type="pres">
      <dgm:prSet presAssocID="{D67D5437-145C-4784-8032-A7020DE78C8F}" presName="Name64" presStyleLbl="parChTrans1D3" presStyleIdx="2" presStyleCnt="4"/>
      <dgm:spPr/>
    </dgm:pt>
    <dgm:pt modelId="{A827E17B-5E05-4577-97AA-9281071345DF}" type="pres">
      <dgm:prSet presAssocID="{5B03CB66-D023-46C0-BCF6-BAF34CF71CAB}" presName="hierRoot2" presStyleCnt="0">
        <dgm:presLayoutVars>
          <dgm:hierBranch val="init"/>
        </dgm:presLayoutVars>
      </dgm:prSet>
      <dgm:spPr/>
    </dgm:pt>
    <dgm:pt modelId="{5B4A605B-A9FB-48FE-9752-530DF7B26781}" type="pres">
      <dgm:prSet presAssocID="{5B03CB66-D023-46C0-BCF6-BAF34CF71CAB}" presName="rootComposite" presStyleCnt="0"/>
      <dgm:spPr/>
    </dgm:pt>
    <dgm:pt modelId="{1BCC8B94-8931-4092-AC1C-6D9BDF7C0E82}" type="pres">
      <dgm:prSet presAssocID="{5B03CB66-D023-46C0-BCF6-BAF34CF71CAB}" presName="rootText" presStyleLbl="node3" presStyleIdx="2" presStyleCnt="4">
        <dgm:presLayoutVars>
          <dgm:chPref val="3"/>
        </dgm:presLayoutVars>
      </dgm:prSet>
      <dgm:spPr/>
    </dgm:pt>
    <dgm:pt modelId="{405C6A5F-B54A-407E-B0BF-E925F4F8DD5E}" type="pres">
      <dgm:prSet presAssocID="{5B03CB66-D023-46C0-BCF6-BAF34CF71CAB}" presName="rootConnector" presStyleLbl="node3" presStyleIdx="2" presStyleCnt="4"/>
      <dgm:spPr/>
    </dgm:pt>
    <dgm:pt modelId="{648021FC-294C-49FE-B561-A3C510E24ECE}" type="pres">
      <dgm:prSet presAssocID="{5B03CB66-D023-46C0-BCF6-BAF34CF71CAB}" presName="hierChild4" presStyleCnt="0"/>
      <dgm:spPr/>
    </dgm:pt>
    <dgm:pt modelId="{C9CA14F9-1F4A-4A59-A6D4-AEB00880EE54}" type="pres">
      <dgm:prSet presAssocID="{5B03CB66-D023-46C0-BCF6-BAF34CF71CAB}" presName="hierChild5" presStyleCnt="0"/>
      <dgm:spPr/>
    </dgm:pt>
    <dgm:pt modelId="{F3726F67-7379-4416-A1B2-BD4B85E75857}" type="pres">
      <dgm:prSet presAssocID="{EEDCFEDE-5D99-4E71-9F0B-7C25740C00C8}" presName="Name64" presStyleLbl="parChTrans1D3" presStyleIdx="3" presStyleCnt="4"/>
      <dgm:spPr/>
    </dgm:pt>
    <dgm:pt modelId="{C363DB4B-2C27-4254-B0DC-DD097244D2DF}" type="pres">
      <dgm:prSet presAssocID="{ED313170-8DBC-4E90-8A9E-2539D3A36E1E}" presName="hierRoot2" presStyleCnt="0">
        <dgm:presLayoutVars>
          <dgm:hierBranch val="init"/>
        </dgm:presLayoutVars>
      </dgm:prSet>
      <dgm:spPr/>
    </dgm:pt>
    <dgm:pt modelId="{16538EBD-F492-48E0-B9BD-A243E3243127}" type="pres">
      <dgm:prSet presAssocID="{ED313170-8DBC-4E90-8A9E-2539D3A36E1E}" presName="rootComposite" presStyleCnt="0"/>
      <dgm:spPr/>
    </dgm:pt>
    <dgm:pt modelId="{CC409D15-6ED1-4AF3-8E21-202CA8318CF2}" type="pres">
      <dgm:prSet presAssocID="{ED313170-8DBC-4E90-8A9E-2539D3A36E1E}" presName="rootText" presStyleLbl="node3" presStyleIdx="3" presStyleCnt="4">
        <dgm:presLayoutVars>
          <dgm:chPref val="3"/>
        </dgm:presLayoutVars>
      </dgm:prSet>
      <dgm:spPr/>
    </dgm:pt>
    <dgm:pt modelId="{58C5AA07-F4B0-4F7F-AF3F-3686363863EC}" type="pres">
      <dgm:prSet presAssocID="{ED313170-8DBC-4E90-8A9E-2539D3A36E1E}" presName="rootConnector" presStyleLbl="node3" presStyleIdx="3" presStyleCnt="4"/>
      <dgm:spPr/>
    </dgm:pt>
    <dgm:pt modelId="{CF5ACF91-3042-4761-BFAF-A7EC286433FF}" type="pres">
      <dgm:prSet presAssocID="{ED313170-8DBC-4E90-8A9E-2539D3A36E1E}" presName="hierChild4" presStyleCnt="0"/>
      <dgm:spPr/>
    </dgm:pt>
    <dgm:pt modelId="{EE46305B-F197-477C-8734-44DA19E058C6}" type="pres">
      <dgm:prSet presAssocID="{ED313170-8DBC-4E90-8A9E-2539D3A36E1E}" presName="hierChild5" presStyleCnt="0"/>
      <dgm:spPr/>
    </dgm:pt>
    <dgm:pt modelId="{9A1B48B3-CF41-44C2-8660-19C890940000}" type="pres">
      <dgm:prSet presAssocID="{B13C68FB-AB3C-4A1F-8190-5FCD569C03B7}" presName="hierChild5" presStyleCnt="0"/>
      <dgm:spPr/>
    </dgm:pt>
    <dgm:pt modelId="{1D051D89-3097-4A2B-B274-4177FE629BB8}" type="pres">
      <dgm:prSet presAssocID="{50AAF593-CADA-4CFF-B0B1-8698137CD0BF}" presName="hierChild3" presStyleCnt="0"/>
      <dgm:spPr/>
    </dgm:pt>
  </dgm:ptLst>
  <dgm:cxnLst>
    <dgm:cxn modelId="{B4EE1703-08C2-4F5B-A042-BDEEEEC84BBC}" type="presOf" srcId="{50AAF593-CADA-4CFF-B0B1-8698137CD0BF}" destId="{947FF287-1DC0-4627-AF27-5AEEB450736F}" srcOrd="1" destOrd="0" presId="urn:microsoft.com/office/officeart/2009/3/layout/HorizontalOrganizationChart"/>
    <dgm:cxn modelId="{BAE5FA0A-DEA7-4271-A43A-B1B5B03C2B44}" type="presOf" srcId="{4E586467-8DA4-49B1-BDBE-B2791CD78680}" destId="{6D4CE231-8BBF-4588-885C-A63AA9DBEDC0}" srcOrd="0" destOrd="0" presId="urn:microsoft.com/office/officeart/2009/3/layout/HorizontalOrganizationChart"/>
    <dgm:cxn modelId="{076BDA1A-19FA-488A-9C40-7EFB4AB23DA0}" type="presOf" srcId="{B13C68FB-AB3C-4A1F-8190-5FCD569C03B7}" destId="{61622878-D6B9-4A06-9298-F3EFBF58B7F7}" srcOrd="1" destOrd="0" presId="urn:microsoft.com/office/officeart/2009/3/layout/HorizontalOrganizationChart"/>
    <dgm:cxn modelId="{3251AD24-B67C-4591-BDC5-A51573C93467}" type="presOf" srcId="{2ACA5A12-4B62-4FD9-B1D3-9B33290D7BAE}" destId="{C9A525B8-9E17-4B97-B024-7B58352D24CE}" srcOrd="1" destOrd="0" presId="urn:microsoft.com/office/officeart/2009/3/layout/HorizontalOrganizationChart"/>
    <dgm:cxn modelId="{23E0A82E-B154-4EC0-AA17-C88983B2A521}" srcId="{2ACA5A12-4B62-4FD9-B1D3-9B33290D7BAE}" destId="{CECE8931-4EC4-4542-B0EC-1FB28CFD0D8E}" srcOrd="1" destOrd="0" parTransId="{9C007A1A-E662-4E6A-ACE1-E94DF801B3C2}" sibTransId="{1033E74E-CB9B-471C-A640-733069D94F81}"/>
    <dgm:cxn modelId="{1D217732-329E-4C14-9595-C45A274852F8}" type="presOf" srcId="{9C007A1A-E662-4E6A-ACE1-E94DF801B3C2}" destId="{D15D5CB0-C570-46A4-A3B8-7C154DE38C47}" srcOrd="0" destOrd="0" presId="urn:microsoft.com/office/officeart/2009/3/layout/HorizontalOrganizationChart"/>
    <dgm:cxn modelId="{7CFC9239-24A8-43D2-80F2-B82FB60F9E09}" srcId="{B13C68FB-AB3C-4A1F-8190-5FCD569C03B7}" destId="{5B03CB66-D023-46C0-BCF6-BAF34CF71CAB}" srcOrd="0" destOrd="0" parTransId="{D67D5437-145C-4784-8032-A7020DE78C8F}" sibTransId="{CC13C569-720D-49FB-9628-8837E245C63B}"/>
    <dgm:cxn modelId="{4FF53F40-1D41-445C-9FFC-2FD573F192D2}" type="presOf" srcId="{D67D5437-145C-4784-8032-A7020DE78C8F}" destId="{35E0792F-6BBF-4967-98E5-04B0013BA2FF}" srcOrd="0" destOrd="0" presId="urn:microsoft.com/office/officeart/2009/3/layout/HorizontalOrganizationChart"/>
    <dgm:cxn modelId="{23F7BC5B-71DD-4FE1-B60B-620A585D1EC5}" type="presOf" srcId="{3363852E-522B-4709-B119-0327351D442E}" destId="{EAB12F6A-FDAB-40F1-A766-FE1464D17C04}" srcOrd="1" destOrd="0" presId="urn:microsoft.com/office/officeart/2009/3/layout/HorizontalOrganizationChart"/>
    <dgm:cxn modelId="{196EA652-3C45-4DB2-85B5-BBEAE654CAED}" type="presOf" srcId="{2ACA5A12-4B62-4FD9-B1D3-9B33290D7BAE}" destId="{A953B3F0-B92E-4B1F-B69A-5A4BF3F2B7A5}" srcOrd="0" destOrd="0" presId="urn:microsoft.com/office/officeart/2009/3/layout/HorizontalOrganizationChart"/>
    <dgm:cxn modelId="{AA167576-87CC-4002-A3CE-703BB792B51D}" type="presOf" srcId="{ED313170-8DBC-4E90-8A9E-2539D3A36E1E}" destId="{58C5AA07-F4B0-4F7F-AF3F-3686363863EC}" srcOrd="1" destOrd="0" presId="urn:microsoft.com/office/officeart/2009/3/layout/HorizontalOrganizationChart"/>
    <dgm:cxn modelId="{1AD9FA57-A0D0-400E-BF7E-0E8708929FAE}" type="presOf" srcId="{5B03CB66-D023-46C0-BCF6-BAF34CF71CAB}" destId="{1BCC8B94-8931-4092-AC1C-6D9BDF7C0E82}" srcOrd="0" destOrd="0" presId="urn:microsoft.com/office/officeart/2009/3/layout/HorizontalOrganizationChart"/>
    <dgm:cxn modelId="{B2936B87-832A-4773-A706-79D6F3B937BD}" srcId="{B13C68FB-AB3C-4A1F-8190-5FCD569C03B7}" destId="{ED313170-8DBC-4E90-8A9E-2539D3A36E1E}" srcOrd="1" destOrd="0" parTransId="{EEDCFEDE-5D99-4E71-9F0B-7C25740C00C8}" sibTransId="{556E6056-F5C5-4681-A248-A118AA13C2C6}"/>
    <dgm:cxn modelId="{48AFE691-8D9A-4CE6-94E7-598578A38761}" type="presOf" srcId="{401535A5-B628-4FA2-8A2A-12E7511F5682}" destId="{3672298E-29E7-4EA2-80FD-3473395B1B30}" srcOrd="0" destOrd="0" presId="urn:microsoft.com/office/officeart/2009/3/layout/HorizontalOrganizationChart"/>
    <dgm:cxn modelId="{D300B298-3B9F-4846-BDAE-0AE8446C90DA}" srcId="{2ACA5A12-4B62-4FD9-B1D3-9B33290D7BAE}" destId="{3363852E-522B-4709-B119-0327351D442E}" srcOrd="0" destOrd="0" parTransId="{4E586467-8DA4-49B1-BDBE-B2791CD78680}" sibTransId="{DF99BB97-EC78-413C-A1D3-C1A2F84302A0}"/>
    <dgm:cxn modelId="{90A39999-9CD9-4260-8BB3-D4EEC2066967}" srcId="{50AAF593-CADA-4CFF-B0B1-8698137CD0BF}" destId="{2ACA5A12-4B62-4FD9-B1D3-9B33290D7BAE}" srcOrd="0" destOrd="0" parTransId="{401535A5-B628-4FA2-8A2A-12E7511F5682}" sibTransId="{B8B55598-05D9-4512-B0EF-12577C245022}"/>
    <dgm:cxn modelId="{4C5E499D-9592-4855-A92C-22A77FA1061B}" type="presOf" srcId="{ED313170-8DBC-4E90-8A9E-2539D3A36E1E}" destId="{CC409D15-6ED1-4AF3-8E21-202CA8318CF2}" srcOrd="0" destOrd="0" presId="urn:microsoft.com/office/officeart/2009/3/layout/HorizontalOrganizationChart"/>
    <dgm:cxn modelId="{6D443BA5-9AD1-4514-947D-D1D429D128CA}" type="presOf" srcId="{B13C68FB-AB3C-4A1F-8190-5FCD569C03B7}" destId="{00F3927B-5E78-4703-9287-B7D60D8888F0}" srcOrd="0" destOrd="0" presId="urn:microsoft.com/office/officeart/2009/3/layout/HorizontalOrganizationChart"/>
    <dgm:cxn modelId="{FB7182AC-5101-4D30-88CA-9B0CC8F7CC24}" type="presOf" srcId="{CECE8931-4EC4-4542-B0EC-1FB28CFD0D8E}" destId="{F7B53704-899C-4196-B904-1C6205B02E15}" srcOrd="0" destOrd="0" presId="urn:microsoft.com/office/officeart/2009/3/layout/HorizontalOrganizationChart"/>
    <dgm:cxn modelId="{D5991DB8-FED8-4EB3-94C5-FB17DE3CB2D5}" srcId="{94C9769C-395B-4D09-909D-AACC9EFD4C7C}" destId="{50AAF593-CADA-4CFF-B0B1-8698137CD0BF}" srcOrd="0" destOrd="0" parTransId="{5A272980-F67E-4709-AF9C-6AF3A80656BA}" sibTransId="{EE688DF5-F275-430E-9DA9-3ACED4642DE1}"/>
    <dgm:cxn modelId="{0B78DEBA-6FE8-4517-AFFE-08A5A15723E0}" srcId="{50AAF593-CADA-4CFF-B0B1-8698137CD0BF}" destId="{B13C68FB-AB3C-4A1F-8190-5FCD569C03B7}" srcOrd="1" destOrd="0" parTransId="{3AD5DAE5-74F0-496A-A626-367BE8FE5506}" sibTransId="{783724F7-C106-490F-87F8-DDF0D1DF3775}"/>
    <dgm:cxn modelId="{7B7497C1-0669-4405-939A-32668F660CA0}" type="presOf" srcId="{CECE8931-4EC4-4542-B0EC-1FB28CFD0D8E}" destId="{D7004519-04EA-4638-8CEB-7AD58E21648F}" srcOrd="1" destOrd="0" presId="urn:microsoft.com/office/officeart/2009/3/layout/HorizontalOrganizationChart"/>
    <dgm:cxn modelId="{60361FD1-92FB-4C46-B48D-4773CA0009FF}" type="presOf" srcId="{5B03CB66-D023-46C0-BCF6-BAF34CF71CAB}" destId="{405C6A5F-B54A-407E-B0BF-E925F4F8DD5E}" srcOrd="1" destOrd="0" presId="urn:microsoft.com/office/officeart/2009/3/layout/HorizontalOrganizationChart"/>
    <dgm:cxn modelId="{BC0524D1-7C5A-4256-8F72-ED110C07567A}" type="presOf" srcId="{94C9769C-395B-4D09-909D-AACC9EFD4C7C}" destId="{B30872FB-1FF5-4F29-91C6-12ABCEC2AE7E}" srcOrd="0" destOrd="0" presId="urn:microsoft.com/office/officeart/2009/3/layout/HorizontalOrganizationChart"/>
    <dgm:cxn modelId="{E46856D8-219D-46A0-89BE-2DA494D6EA37}" type="presOf" srcId="{3363852E-522B-4709-B119-0327351D442E}" destId="{8F7FE733-9D38-4543-AB9A-2A7D81B4B48F}" srcOrd="0" destOrd="0" presId="urn:microsoft.com/office/officeart/2009/3/layout/HorizontalOrganizationChart"/>
    <dgm:cxn modelId="{CC7298DB-69E2-4141-BEC3-86246A8F6A50}" type="presOf" srcId="{EEDCFEDE-5D99-4E71-9F0B-7C25740C00C8}" destId="{F3726F67-7379-4416-A1B2-BD4B85E75857}" srcOrd="0" destOrd="0" presId="urn:microsoft.com/office/officeart/2009/3/layout/HorizontalOrganizationChart"/>
    <dgm:cxn modelId="{80170EE5-3815-43BA-9179-57A4ECB2043D}" type="presOf" srcId="{50AAF593-CADA-4CFF-B0B1-8698137CD0BF}" destId="{A1496BE4-A876-4422-A63E-0C7B548AAD04}" srcOrd="0" destOrd="0" presId="urn:microsoft.com/office/officeart/2009/3/layout/HorizontalOrganizationChart"/>
    <dgm:cxn modelId="{2F382CF2-9A39-47DA-B2F7-CB8E54E886F0}" type="presOf" srcId="{3AD5DAE5-74F0-496A-A626-367BE8FE5506}" destId="{C207415E-99EF-4FD0-A13C-D683554E05B5}" srcOrd="0" destOrd="0" presId="urn:microsoft.com/office/officeart/2009/3/layout/HorizontalOrganizationChart"/>
    <dgm:cxn modelId="{B98D36A2-6820-4EE8-8E04-E11A91E9D20D}" type="presParOf" srcId="{B30872FB-1FF5-4F29-91C6-12ABCEC2AE7E}" destId="{D84C335F-124A-4F4F-881C-40637C548F24}" srcOrd="0" destOrd="0" presId="urn:microsoft.com/office/officeart/2009/3/layout/HorizontalOrganizationChart"/>
    <dgm:cxn modelId="{290A8FE6-2771-40AC-9596-F9238D06BC5C}" type="presParOf" srcId="{D84C335F-124A-4F4F-881C-40637C548F24}" destId="{D69AB98F-0CCF-428C-85B5-5479CA2C6570}" srcOrd="0" destOrd="0" presId="urn:microsoft.com/office/officeart/2009/3/layout/HorizontalOrganizationChart"/>
    <dgm:cxn modelId="{05F1A4A6-413D-40B9-B7DD-677EA430DE02}" type="presParOf" srcId="{D69AB98F-0CCF-428C-85B5-5479CA2C6570}" destId="{A1496BE4-A876-4422-A63E-0C7B548AAD04}" srcOrd="0" destOrd="0" presId="urn:microsoft.com/office/officeart/2009/3/layout/HorizontalOrganizationChart"/>
    <dgm:cxn modelId="{01ECBDFA-8C91-4955-8761-7AD3A25A9BA5}" type="presParOf" srcId="{D69AB98F-0CCF-428C-85B5-5479CA2C6570}" destId="{947FF287-1DC0-4627-AF27-5AEEB450736F}" srcOrd="1" destOrd="0" presId="urn:microsoft.com/office/officeart/2009/3/layout/HorizontalOrganizationChart"/>
    <dgm:cxn modelId="{CEF4D513-DB1E-4713-B80B-F10EEAE8BE92}" type="presParOf" srcId="{D84C335F-124A-4F4F-881C-40637C548F24}" destId="{8C6441F7-80BF-4C6A-A387-FAAFA7A1D259}" srcOrd="1" destOrd="0" presId="urn:microsoft.com/office/officeart/2009/3/layout/HorizontalOrganizationChart"/>
    <dgm:cxn modelId="{0F0F4FF2-FDDB-42D1-98D6-9D4635D0CD62}" type="presParOf" srcId="{8C6441F7-80BF-4C6A-A387-FAAFA7A1D259}" destId="{3672298E-29E7-4EA2-80FD-3473395B1B30}" srcOrd="0" destOrd="0" presId="urn:microsoft.com/office/officeart/2009/3/layout/HorizontalOrganizationChart"/>
    <dgm:cxn modelId="{6251CD48-B951-40B4-9A8A-CDA7629DF90D}" type="presParOf" srcId="{8C6441F7-80BF-4C6A-A387-FAAFA7A1D259}" destId="{807D2EB9-820D-490F-BDDD-686F5E075FB8}" srcOrd="1" destOrd="0" presId="urn:microsoft.com/office/officeart/2009/3/layout/HorizontalOrganizationChart"/>
    <dgm:cxn modelId="{7EAAE693-B2C8-46E1-8770-A325DE03409C}" type="presParOf" srcId="{807D2EB9-820D-490F-BDDD-686F5E075FB8}" destId="{E07B69F1-0C06-4A22-BAEA-6E52C5C591AF}" srcOrd="0" destOrd="0" presId="urn:microsoft.com/office/officeart/2009/3/layout/HorizontalOrganizationChart"/>
    <dgm:cxn modelId="{EBF989DA-E328-4148-9D2F-439C161B7F69}" type="presParOf" srcId="{E07B69F1-0C06-4A22-BAEA-6E52C5C591AF}" destId="{A953B3F0-B92E-4B1F-B69A-5A4BF3F2B7A5}" srcOrd="0" destOrd="0" presId="urn:microsoft.com/office/officeart/2009/3/layout/HorizontalOrganizationChart"/>
    <dgm:cxn modelId="{11B08A85-5CF5-4440-8DC8-6176BECE4B31}" type="presParOf" srcId="{E07B69F1-0C06-4A22-BAEA-6E52C5C591AF}" destId="{C9A525B8-9E17-4B97-B024-7B58352D24CE}" srcOrd="1" destOrd="0" presId="urn:microsoft.com/office/officeart/2009/3/layout/HorizontalOrganizationChart"/>
    <dgm:cxn modelId="{55D0B621-3EB8-45A3-9C60-AC9817C74045}" type="presParOf" srcId="{807D2EB9-820D-490F-BDDD-686F5E075FB8}" destId="{CCFAB912-F6CD-422F-9041-50E39FD6C489}" srcOrd="1" destOrd="0" presId="urn:microsoft.com/office/officeart/2009/3/layout/HorizontalOrganizationChart"/>
    <dgm:cxn modelId="{7B1157F5-7205-4543-8994-A160EFC92E0D}" type="presParOf" srcId="{CCFAB912-F6CD-422F-9041-50E39FD6C489}" destId="{6D4CE231-8BBF-4588-885C-A63AA9DBEDC0}" srcOrd="0" destOrd="0" presId="urn:microsoft.com/office/officeart/2009/3/layout/HorizontalOrganizationChart"/>
    <dgm:cxn modelId="{0CC26A7A-B6B0-401E-8A0E-B33FECF66A38}" type="presParOf" srcId="{CCFAB912-F6CD-422F-9041-50E39FD6C489}" destId="{941CDA81-3694-472D-84C0-1421399C0F46}" srcOrd="1" destOrd="0" presId="urn:microsoft.com/office/officeart/2009/3/layout/HorizontalOrganizationChart"/>
    <dgm:cxn modelId="{698938F0-D8AE-4E94-A025-2882AF53E0E2}" type="presParOf" srcId="{941CDA81-3694-472D-84C0-1421399C0F46}" destId="{81F35339-9E13-41C0-A1C8-A91637D3BC28}" srcOrd="0" destOrd="0" presId="urn:microsoft.com/office/officeart/2009/3/layout/HorizontalOrganizationChart"/>
    <dgm:cxn modelId="{001EC092-3BFB-4022-958C-E72FADEF0074}" type="presParOf" srcId="{81F35339-9E13-41C0-A1C8-A91637D3BC28}" destId="{8F7FE733-9D38-4543-AB9A-2A7D81B4B48F}" srcOrd="0" destOrd="0" presId="urn:microsoft.com/office/officeart/2009/3/layout/HorizontalOrganizationChart"/>
    <dgm:cxn modelId="{340C028D-F7FA-4894-93BF-D2E4C4C1B55D}" type="presParOf" srcId="{81F35339-9E13-41C0-A1C8-A91637D3BC28}" destId="{EAB12F6A-FDAB-40F1-A766-FE1464D17C04}" srcOrd="1" destOrd="0" presId="urn:microsoft.com/office/officeart/2009/3/layout/HorizontalOrganizationChart"/>
    <dgm:cxn modelId="{C09544E6-94AB-4258-A7A0-28609674F628}" type="presParOf" srcId="{941CDA81-3694-472D-84C0-1421399C0F46}" destId="{BEF1908E-5020-4DC7-BC61-7D97927B8BF8}" srcOrd="1" destOrd="0" presId="urn:microsoft.com/office/officeart/2009/3/layout/HorizontalOrganizationChart"/>
    <dgm:cxn modelId="{5ACAE1BA-ED42-4839-8C3C-33F127A72DC7}" type="presParOf" srcId="{941CDA81-3694-472D-84C0-1421399C0F46}" destId="{93C81979-3A2D-4515-8588-871BCEB6BC45}" srcOrd="2" destOrd="0" presId="urn:microsoft.com/office/officeart/2009/3/layout/HorizontalOrganizationChart"/>
    <dgm:cxn modelId="{FAFF37AE-9D94-440E-B39B-28BB0CBC6CDE}" type="presParOf" srcId="{CCFAB912-F6CD-422F-9041-50E39FD6C489}" destId="{D15D5CB0-C570-46A4-A3B8-7C154DE38C47}" srcOrd="2" destOrd="0" presId="urn:microsoft.com/office/officeart/2009/3/layout/HorizontalOrganizationChart"/>
    <dgm:cxn modelId="{647843C0-5B3A-4260-B04C-3C54A036DEC0}" type="presParOf" srcId="{CCFAB912-F6CD-422F-9041-50E39FD6C489}" destId="{089A2E01-6619-411B-9B6E-0D00759A5A64}" srcOrd="3" destOrd="0" presId="urn:microsoft.com/office/officeart/2009/3/layout/HorizontalOrganizationChart"/>
    <dgm:cxn modelId="{F2B6D730-08E4-496D-ADCA-5DC12E6E91CE}" type="presParOf" srcId="{089A2E01-6619-411B-9B6E-0D00759A5A64}" destId="{3205557E-09EE-4D00-BB99-FCEE646712F6}" srcOrd="0" destOrd="0" presId="urn:microsoft.com/office/officeart/2009/3/layout/HorizontalOrganizationChart"/>
    <dgm:cxn modelId="{A3362005-B603-4AA0-B262-77E5F1ECFBA3}" type="presParOf" srcId="{3205557E-09EE-4D00-BB99-FCEE646712F6}" destId="{F7B53704-899C-4196-B904-1C6205B02E15}" srcOrd="0" destOrd="0" presId="urn:microsoft.com/office/officeart/2009/3/layout/HorizontalOrganizationChart"/>
    <dgm:cxn modelId="{9615A651-F1E5-404F-83C3-8FE837B95C19}" type="presParOf" srcId="{3205557E-09EE-4D00-BB99-FCEE646712F6}" destId="{D7004519-04EA-4638-8CEB-7AD58E21648F}" srcOrd="1" destOrd="0" presId="urn:microsoft.com/office/officeart/2009/3/layout/HorizontalOrganizationChart"/>
    <dgm:cxn modelId="{9FA491AC-D139-4B06-8B2F-BC40C1512D6C}" type="presParOf" srcId="{089A2E01-6619-411B-9B6E-0D00759A5A64}" destId="{3CD05FD2-1FCE-41A3-9244-8E6B462950FE}" srcOrd="1" destOrd="0" presId="urn:microsoft.com/office/officeart/2009/3/layout/HorizontalOrganizationChart"/>
    <dgm:cxn modelId="{2C51B0AC-CAF0-458E-8D70-3C69989DABF8}" type="presParOf" srcId="{089A2E01-6619-411B-9B6E-0D00759A5A64}" destId="{47AC354E-8295-4DC3-9B50-C1903DA6237D}" srcOrd="2" destOrd="0" presId="urn:microsoft.com/office/officeart/2009/3/layout/HorizontalOrganizationChart"/>
    <dgm:cxn modelId="{BFABB43C-4C7A-44F2-A618-0F43FC166CA0}" type="presParOf" srcId="{807D2EB9-820D-490F-BDDD-686F5E075FB8}" destId="{028EFD72-7FBC-4F70-9C77-BABF3F4BE3FB}" srcOrd="2" destOrd="0" presId="urn:microsoft.com/office/officeart/2009/3/layout/HorizontalOrganizationChart"/>
    <dgm:cxn modelId="{D3630BE3-41F7-4BBE-ADF3-40F3D54F9722}" type="presParOf" srcId="{8C6441F7-80BF-4C6A-A387-FAAFA7A1D259}" destId="{C207415E-99EF-4FD0-A13C-D683554E05B5}" srcOrd="2" destOrd="0" presId="urn:microsoft.com/office/officeart/2009/3/layout/HorizontalOrganizationChart"/>
    <dgm:cxn modelId="{D1B143E4-797C-4ACF-A1F8-01785CFAD21D}" type="presParOf" srcId="{8C6441F7-80BF-4C6A-A387-FAAFA7A1D259}" destId="{4F0FA19B-B455-4DED-AC4A-99D4825782F9}" srcOrd="3" destOrd="0" presId="urn:microsoft.com/office/officeart/2009/3/layout/HorizontalOrganizationChart"/>
    <dgm:cxn modelId="{6820F4D8-7E13-4F10-8E25-7F8688D6DA7B}" type="presParOf" srcId="{4F0FA19B-B455-4DED-AC4A-99D4825782F9}" destId="{710124F1-3F59-4129-9FC9-D03140A8D841}" srcOrd="0" destOrd="0" presId="urn:microsoft.com/office/officeart/2009/3/layout/HorizontalOrganizationChart"/>
    <dgm:cxn modelId="{B714D80F-560A-4A9D-A3DB-E626CB298F63}" type="presParOf" srcId="{710124F1-3F59-4129-9FC9-D03140A8D841}" destId="{00F3927B-5E78-4703-9287-B7D60D8888F0}" srcOrd="0" destOrd="0" presId="urn:microsoft.com/office/officeart/2009/3/layout/HorizontalOrganizationChart"/>
    <dgm:cxn modelId="{72654116-8DC4-4191-91A1-54AA14449A0F}" type="presParOf" srcId="{710124F1-3F59-4129-9FC9-D03140A8D841}" destId="{61622878-D6B9-4A06-9298-F3EFBF58B7F7}" srcOrd="1" destOrd="0" presId="urn:microsoft.com/office/officeart/2009/3/layout/HorizontalOrganizationChart"/>
    <dgm:cxn modelId="{7B70A0BE-3FD8-415A-BA9D-4A67DA75CC12}" type="presParOf" srcId="{4F0FA19B-B455-4DED-AC4A-99D4825782F9}" destId="{3D380120-8060-4DE4-8EF2-9CD8B214CFDC}" srcOrd="1" destOrd="0" presId="urn:microsoft.com/office/officeart/2009/3/layout/HorizontalOrganizationChart"/>
    <dgm:cxn modelId="{E4D88CD7-9FF9-4BC1-A1F8-27C89CE0B8C8}" type="presParOf" srcId="{3D380120-8060-4DE4-8EF2-9CD8B214CFDC}" destId="{35E0792F-6BBF-4967-98E5-04B0013BA2FF}" srcOrd="0" destOrd="0" presId="urn:microsoft.com/office/officeart/2009/3/layout/HorizontalOrganizationChart"/>
    <dgm:cxn modelId="{E59DB47A-59C2-451F-B29D-EA5B3FD5B064}" type="presParOf" srcId="{3D380120-8060-4DE4-8EF2-9CD8B214CFDC}" destId="{A827E17B-5E05-4577-97AA-9281071345DF}" srcOrd="1" destOrd="0" presId="urn:microsoft.com/office/officeart/2009/3/layout/HorizontalOrganizationChart"/>
    <dgm:cxn modelId="{243F0BCE-4F46-4DA3-9D19-710F37748EE0}" type="presParOf" srcId="{A827E17B-5E05-4577-97AA-9281071345DF}" destId="{5B4A605B-A9FB-48FE-9752-530DF7B26781}" srcOrd="0" destOrd="0" presId="urn:microsoft.com/office/officeart/2009/3/layout/HorizontalOrganizationChart"/>
    <dgm:cxn modelId="{798D37DA-993A-4FBA-9116-33F7AA4B3ACE}" type="presParOf" srcId="{5B4A605B-A9FB-48FE-9752-530DF7B26781}" destId="{1BCC8B94-8931-4092-AC1C-6D9BDF7C0E82}" srcOrd="0" destOrd="0" presId="urn:microsoft.com/office/officeart/2009/3/layout/HorizontalOrganizationChart"/>
    <dgm:cxn modelId="{0E9A6206-2C98-4527-B9E1-E57C7D04F3AE}" type="presParOf" srcId="{5B4A605B-A9FB-48FE-9752-530DF7B26781}" destId="{405C6A5F-B54A-407E-B0BF-E925F4F8DD5E}" srcOrd="1" destOrd="0" presId="urn:microsoft.com/office/officeart/2009/3/layout/HorizontalOrganizationChart"/>
    <dgm:cxn modelId="{3D382C5B-6B2C-478D-BCD5-057D32EE1505}" type="presParOf" srcId="{A827E17B-5E05-4577-97AA-9281071345DF}" destId="{648021FC-294C-49FE-B561-A3C510E24ECE}" srcOrd="1" destOrd="0" presId="urn:microsoft.com/office/officeart/2009/3/layout/HorizontalOrganizationChart"/>
    <dgm:cxn modelId="{20BD31AB-AC2B-401D-848B-9618C13D1ADB}" type="presParOf" srcId="{A827E17B-5E05-4577-97AA-9281071345DF}" destId="{C9CA14F9-1F4A-4A59-A6D4-AEB00880EE54}" srcOrd="2" destOrd="0" presId="urn:microsoft.com/office/officeart/2009/3/layout/HorizontalOrganizationChart"/>
    <dgm:cxn modelId="{29CEC4BC-A5F3-4A09-BAA3-F187EC249A48}" type="presParOf" srcId="{3D380120-8060-4DE4-8EF2-9CD8B214CFDC}" destId="{F3726F67-7379-4416-A1B2-BD4B85E75857}" srcOrd="2" destOrd="0" presId="urn:microsoft.com/office/officeart/2009/3/layout/HorizontalOrganizationChart"/>
    <dgm:cxn modelId="{4189E517-C4AB-40F7-8024-13DE9F205FF5}" type="presParOf" srcId="{3D380120-8060-4DE4-8EF2-9CD8B214CFDC}" destId="{C363DB4B-2C27-4254-B0DC-DD097244D2DF}" srcOrd="3" destOrd="0" presId="urn:microsoft.com/office/officeart/2009/3/layout/HorizontalOrganizationChart"/>
    <dgm:cxn modelId="{4068FA4C-3F3A-419B-B048-C316FCE8A385}" type="presParOf" srcId="{C363DB4B-2C27-4254-B0DC-DD097244D2DF}" destId="{16538EBD-F492-48E0-B9BD-A243E3243127}" srcOrd="0" destOrd="0" presId="urn:microsoft.com/office/officeart/2009/3/layout/HorizontalOrganizationChart"/>
    <dgm:cxn modelId="{85DC67E9-46F9-4BFB-B21C-5C48BA21A2EA}" type="presParOf" srcId="{16538EBD-F492-48E0-B9BD-A243E3243127}" destId="{CC409D15-6ED1-4AF3-8E21-202CA8318CF2}" srcOrd="0" destOrd="0" presId="urn:microsoft.com/office/officeart/2009/3/layout/HorizontalOrganizationChart"/>
    <dgm:cxn modelId="{308E0D82-BFDE-45C7-B9F2-CDE20AE5E331}" type="presParOf" srcId="{16538EBD-F492-48E0-B9BD-A243E3243127}" destId="{58C5AA07-F4B0-4F7F-AF3F-3686363863EC}" srcOrd="1" destOrd="0" presId="urn:microsoft.com/office/officeart/2009/3/layout/HorizontalOrganizationChart"/>
    <dgm:cxn modelId="{5F955FE3-7E95-40C7-B509-A4307184F5BD}" type="presParOf" srcId="{C363DB4B-2C27-4254-B0DC-DD097244D2DF}" destId="{CF5ACF91-3042-4761-BFAF-A7EC286433FF}" srcOrd="1" destOrd="0" presId="urn:microsoft.com/office/officeart/2009/3/layout/HorizontalOrganizationChart"/>
    <dgm:cxn modelId="{791567DF-D33A-4FE6-9433-D71DB18CD775}" type="presParOf" srcId="{C363DB4B-2C27-4254-B0DC-DD097244D2DF}" destId="{EE46305B-F197-477C-8734-44DA19E058C6}" srcOrd="2" destOrd="0" presId="urn:microsoft.com/office/officeart/2009/3/layout/HorizontalOrganizationChart"/>
    <dgm:cxn modelId="{E1E39A46-575B-4D67-AB2F-D725694FCD5A}" type="presParOf" srcId="{4F0FA19B-B455-4DED-AC4A-99D4825782F9}" destId="{9A1B48B3-CF41-44C2-8660-19C890940000}" srcOrd="2" destOrd="0" presId="urn:microsoft.com/office/officeart/2009/3/layout/HorizontalOrganizationChart"/>
    <dgm:cxn modelId="{34CD7D21-F00E-4EF7-B20F-E7D61F63706F}" type="presParOf" srcId="{D84C335F-124A-4F4F-881C-40637C548F24}" destId="{1D051D89-3097-4A2B-B274-4177FE629BB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26F67-7379-4416-A1B2-BD4B85E75857}">
      <dsp:nvSpPr>
        <dsp:cNvPr id="0" name=""/>
        <dsp:cNvSpPr/>
      </dsp:nvSpPr>
      <dsp:spPr>
        <a:xfrm>
          <a:off x="4190244" y="2850500"/>
          <a:ext cx="380697" cy="409250"/>
        </a:xfrm>
        <a:custGeom>
          <a:avLst/>
          <a:gdLst/>
          <a:ahLst/>
          <a:cxnLst/>
          <a:rect l="0" t="0" r="0" b="0"/>
          <a:pathLst>
            <a:path>
              <a:moveTo>
                <a:pt x="0" y="0"/>
              </a:moveTo>
              <a:lnTo>
                <a:pt x="190348" y="0"/>
              </a:lnTo>
              <a:lnTo>
                <a:pt x="190348" y="409250"/>
              </a:lnTo>
              <a:lnTo>
                <a:pt x="380697" y="409250"/>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5E0792F-6BBF-4967-98E5-04B0013BA2FF}">
      <dsp:nvSpPr>
        <dsp:cNvPr id="0" name=""/>
        <dsp:cNvSpPr/>
      </dsp:nvSpPr>
      <dsp:spPr>
        <a:xfrm>
          <a:off x="4190244" y="2441250"/>
          <a:ext cx="380697" cy="409250"/>
        </a:xfrm>
        <a:custGeom>
          <a:avLst/>
          <a:gdLst/>
          <a:ahLst/>
          <a:cxnLst/>
          <a:rect l="0" t="0" r="0" b="0"/>
          <a:pathLst>
            <a:path>
              <a:moveTo>
                <a:pt x="0" y="409250"/>
              </a:moveTo>
              <a:lnTo>
                <a:pt x="190348" y="409250"/>
              </a:lnTo>
              <a:lnTo>
                <a:pt x="190348" y="0"/>
              </a:lnTo>
              <a:lnTo>
                <a:pt x="380697" y="0"/>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207415E-99EF-4FD0-A13C-D683554E05B5}">
      <dsp:nvSpPr>
        <dsp:cNvPr id="0" name=""/>
        <dsp:cNvSpPr/>
      </dsp:nvSpPr>
      <dsp:spPr>
        <a:xfrm>
          <a:off x="1906058" y="2032000"/>
          <a:ext cx="380697" cy="818500"/>
        </a:xfrm>
        <a:custGeom>
          <a:avLst/>
          <a:gdLst/>
          <a:ahLst/>
          <a:cxnLst/>
          <a:rect l="0" t="0" r="0" b="0"/>
          <a:pathLst>
            <a:path>
              <a:moveTo>
                <a:pt x="0" y="0"/>
              </a:moveTo>
              <a:lnTo>
                <a:pt x="190348" y="0"/>
              </a:lnTo>
              <a:lnTo>
                <a:pt x="190348" y="818500"/>
              </a:lnTo>
              <a:lnTo>
                <a:pt x="380697" y="818500"/>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15D5CB0-C570-46A4-A3B8-7C154DE38C47}">
      <dsp:nvSpPr>
        <dsp:cNvPr id="0" name=""/>
        <dsp:cNvSpPr/>
      </dsp:nvSpPr>
      <dsp:spPr>
        <a:xfrm>
          <a:off x="4190244" y="1213499"/>
          <a:ext cx="380697" cy="409250"/>
        </a:xfrm>
        <a:custGeom>
          <a:avLst/>
          <a:gdLst/>
          <a:ahLst/>
          <a:cxnLst/>
          <a:rect l="0" t="0" r="0" b="0"/>
          <a:pathLst>
            <a:path>
              <a:moveTo>
                <a:pt x="0" y="0"/>
              </a:moveTo>
              <a:lnTo>
                <a:pt x="190348" y="0"/>
              </a:lnTo>
              <a:lnTo>
                <a:pt x="190348" y="409250"/>
              </a:lnTo>
              <a:lnTo>
                <a:pt x="380697" y="409250"/>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D4CE231-8BBF-4588-885C-A63AA9DBEDC0}">
      <dsp:nvSpPr>
        <dsp:cNvPr id="0" name=""/>
        <dsp:cNvSpPr/>
      </dsp:nvSpPr>
      <dsp:spPr>
        <a:xfrm>
          <a:off x="4190244" y="804249"/>
          <a:ext cx="380697" cy="409250"/>
        </a:xfrm>
        <a:custGeom>
          <a:avLst/>
          <a:gdLst/>
          <a:ahLst/>
          <a:cxnLst/>
          <a:rect l="0" t="0" r="0" b="0"/>
          <a:pathLst>
            <a:path>
              <a:moveTo>
                <a:pt x="0" y="409250"/>
              </a:moveTo>
              <a:lnTo>
                <a:pt x="190348" y="409250"/>
              </a:lnTo>
              <a:lnTo>
                <a:pt x="190348" y="0"/>
              </a:lnTo>
              <a:lnTo>
                <a:pt x="380697" y="0"/>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672298E-29E7-4EA2-80FD-3473395B1B30}">
      <dsp:nvSpPr>
        <dsp:cNvPr id="0" name=""/>
        <dsp:cNvSpPr/>
      </dsp:nvSpPr>
      <dsp:spPr>
        <a:xfrm>
          <a:off x="1906058" y="1213499"/>
          <a:ext cx="380697" cy="818500"/>
        </a:xfrm>
        <a:custGeom>
          <a:avLst/>
          <a:gdLst/>
          <a:ahLst/>
          <a:cxnLst/>
          <a:rect l="0" t="0" r="0" b="0"/>
          <a:pathLst>
            <a:path>
              <a:moveTo>
                <a:pt x="0" y="818500"/>
              </a:moveTo>
              <a:lnTo>
                <a:pt x="190348" y="818500"/>
              </a:lnTo>
              <a:lnTo>
                <a:pt x="190348" y="0"/>
              </a:lnTo>
              <a:lnTo>
                <a:pt x="380697" y="0"/>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1496BE4-A876-4422-A63E-0C7B548AAD04}">
      <dsp:nvSpPr>
        <dsp:cNvPr id="0" name=""/>
        <dsp:cNvSpPr/>
      </dsp:nvSpPr>
      <dsp:spPr>
        <a:xfrm>
          <a:off x="2569" y="1741718"/>
          <a:ext cx="1903488" cy="580563"/>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Rechargeable Batteries</a:t>
          </a:r>
        </a:p>
      </dsp:txBody>
      <dsp:txXfrm>
        <a:off x="2569" y="1741718"/>
        <a:ext cx="1903488" cy="580563"/>
      </dsp:txXfrm>
    </dsp:sp>
    <dsp:sp modelId="{A953B3F0-B92E-4B1F-B69A-5A4BF3F2B7A5}">
      <dsp:nvSpPr>
        <dsp:cNvPr id="0" name=""/>
        <dsp:cNvSpPr/>
      </dsp:nvSpPr>
      <dsp:spPr>
        <a:xfrm>
          <a:off x="2286755" y="923217"/>
          <a:ext cx="1903488" cy="58056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Lead acid </a:t>
          </a:r>
        </a:p>
      </dsp:txBody>
      <dsp:txXfrm>
        <a:off x="2286755" y="923217"/>
        <a:ext cx="1903488" cy="580563"/>
      </dsp:txXfrm>
    </dsp:sp>
    <dsp:sp modelId="{8F7FE733-9D38-4543-AB9A-2A7D81B4B48F}">
      <dsp:nvSpPr>
        <dsp:cNvPr id="0" name=""/>
        <dsp:cNvSpPr/>
      </dsp:nvSpPr>
      <dsp:spPr>
        <a:xfrm>
          <a:off x="4570941" y="513967"/>
          <a:ext cx="1903488" cy="580563"/>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flooded</a:t>
          </a:r>
        </a:p>
      </dsp:txBody>
      <dsp:txXfrm>
        <a:off x="4570941" y="513967"/>
        <a:ext cx="1903488" cy="580563"/>
      </dsp:txXfrm>
    </dsp:sp>
    <dsp:sp modelId="{F7B53704-899C-4196-B904-1C6205B02E15}">
      <dsp:nvSpPr>
        <dsp:cNvPr id="0" name=""/>
        <dsp:cNvSpPr/>
      </dsp:nvSpPr>
      <dsp:spPr>
        <a:xfrm>
          <a:off x="4570941" y="1332467"/>
          <a:ext cx="1903488" cy="580563"/>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sealed</a:t>
          </a:r>
        </a:p>
      </dsp:txBody>
      <dsp:txXfrm>
        <a:off x="4570941" y="1332467"/>
        <a:ext cx="1903488" cy="580563"/>
      </dsp:txXfrm>
    </dsp:sp>
    <dsp:sp modelId="{00F3927B-5E78-4703-9287-B7D60D8888F0}">
      <dsp:nvSpPr>
        <dsp:cNvPr id="0" name=""/>
        <dsp:cNvSpPr/>
      </dsp:nvSpPr>
      <dsp:spPr>
        <a:xfrm>
          <a:off x="2286755" y="2560218"/>
          <a:ext cx="1903488" cy="580563"/>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Li ion</a:t>
          </a:r>
        </a:p>
      </dsp:txBody>
      <dsp:txXfrm>
        <a:off x="2286755" y="2560218"/>
        <a:ext cx="1903488" cy="580563"/>
      </dsp:txXfrm>
    </dsp:sp>
    <dsp:sp modelId="{1BCC8B94-8931-4092-AC1C-6D9BDF7C0E82}">
      <dsp:nvSpPr>
        <dsp:cNvPr id="0" name=""/>
        <dsp:cNvSpPr/>
      </dsp:nvSpPr>
      <dsp:spPr>
        <a:xfrm>
          <a:off x="4570941" y="2150968"/>
          <a:ext cx="1903488" cy="580563"/>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MNC</a:t>
          </a:r>
        </a:p>
      </dsp:txBody>
      <dsp:txXfrm>
        <a:off x="4570941" y="2150968"/>
        <a:ext cx="1903488" cy="580563"/>
      </dsp:txXfrm>
    </dsp:sp>
    <dsp:sp modelId="{CC409D15-6ED1-4AF3-8E21-202CA8318CF2}">
      <dsp:nvSpPr>
        <dsp:cNvPr id="0" name=""/>
        <dsp:cNvSpPr/>
      </dsp:nvSpPr>
      <dsp:spPr>
        <a:xfrm>
          <a:off x="4570941" y="2969468"/>
          <a:ext cx="1903488" cy="580563"/>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LFP</a:t>
          </a:r>
        </a:p>
      </dsp:txBody>
      <dsp:txXfrm>
        <a:off x="4570941" y="2969468"/>
        <a:ext cx="1903488" cy="58056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0226096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57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2050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792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983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221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14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527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58" name="Shape 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26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805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17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33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824CCA-F38A-4C9A-ADD1-D07D05E3C997}" type="slidenum">
              <a:rPr lang="en-US" smtClean="0"/>
              <a:t>25</a:t>
            </a:fld>
            <a:endParaRPr lang="en-US"/>
          </a:p>
        </p:txBody>
      </p:sp>
    </p:spTree>
    <p:extLst>
      <p:ext uri="{BB962C8B-B14F-4D97-AF65-F5344CB8AC3E}">
        <p14:creationId xmlns:p14="http://schemas.microsoft.com/office/powerpoint/2010/main" val="2782951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21" name="Shape 6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68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489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895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563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305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017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818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101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741" name="Shape 7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314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30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PEMFC, the anode </a:t>
            </a:r>
            <a:r>
              <a:rPr lang="en-US" dirty="0" err="1"/>
              <a:t>i</a:t>
            </a:r>
            <a:r>
              <a:rPr lang="en-US" baseline="-25000" dirty="0" err="1"/>
              <a:t>o</a:t>
            </a:r>
            <a:r>
              <a:rPr lang="en-US" dirty="0"/>
              <a:t> for hydrogen oxidation is very high compared to the cathode </a:t>
            </a:r>
            <a:r>
              <a:rPr lang="en-US" dirty="0" err="1"/>
              <a:t>i</a:t>
            </a:r>
            <a:r>
              <a:rPr lang="en-US" baseline="-25000" dirty="0" err="1"/>
              <a:t>o</a:t>
            </a:r>
            <a:r>
              <a:rPr lang="en-US" dirty="0"/>
              <a:t> for oxygen reduction, therefore, the cathode contribution to this polarization is often neglected</a:t>
            </a:r>
          </a:p>
        </p:txBody>
      </p:sp>
    </p:spTree>
    <p:extLst>
      <p:ext uri="{BB962C8B-B14F-4D97-AF65-F5344CB8AC3E}">
        <p14:creationId xmlns:p14="http://schemas.microsoft.com/office/powerpoint/2010/main" val="421721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253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43" name="Shape 8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11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49" name="Shape 8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554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Shape 8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55" name="Shape 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119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67" name="Shape 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684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214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82" name="Shape 8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293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89" name="Shape 8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499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425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901" name="Shape 9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29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t>
            </a:r>
            <a:r>
              <a:rPr lang="en-US" baseline="-25000" dirty="0" err="1"/>
              <a:t>ionic</a:t>
            </a:r>
            <a:r>
              <a:rPr lang="en-US" dirty="0"/>
              <a:t> dominates the reaction in equation 8 since ionic transport is more difficult than electronic charge transport. </a:t>
            </a:r>
            <a:r>
              <a:rPr lang="en-US" dirty="0" err="1"/>
              <a:t>R</a:t>
            </a:r>
            <a:r>
              <a:rPr lang="en-US" baseline="-25000" dirty="0" err="1"/>
              <a:t>ionic</a:t>
            </a:r>
            <a:r>
              <a:rPr lang="en-US" dirty="0"/>
              <a:t> is the ionic resistance of the electrolyte, and </a:t>
            </a:r>
            <a:r>
              <a:rPr lang="en-US" dirty="0" err="1"/>
              <a:t>R</a:t>
            </a:r>
            <a:r>
              <a:rPr lang="en-US" baseline="-25000" dirty="0" err="1"/>
              <a:t>elec</a:t>
            </a:r>
            <a:r>
              <a:rPr lang="en-US" dirty="0"/>
              <a:t> includes the electrical resistance of bipolar plates, cell interconnects, contacts, and other cell components through which electrons flow.</a:t>
            </a:r>
          </a:p>
        </p:txBody>
      </p:sp>
    </p:spTree>
    <p:extLst>
      <p:ext uri="{BB962C8B-B14F-4D97-AF65-F5344CB8AC3E}">
        <p14:creationId xmlns:p14="http://schemas.microsoft.com/office/powerpoint/2010/main" val="295077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907" name="Shape 9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2114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925" name="Shape 9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8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224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939" name="Shape 9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00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43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551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994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497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40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698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US" dirty="0"/>
              <a:t>The mass transport in the fuel cell electrodes/fuel structures is dominated by convection and the laws of fluid dynamics since the flow channels are macroscale (usually in millimeters or centimeters). The mass transport of the fuel cell electrodes occur on a microscale and are dominated by diffusion. A standard way of calculating fuel cell concentration loss (or mass transport loss).</a:t>
            </a:r>
          </a:p>
          <a:p>
            <a:pPr marL="0" marR="0" lvl="0" indent="698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US" dirty="0"/>
              <a:t>Actual fuel cell behavior frequently has a larger value than what the equation predicts. Due to this, c is often obtained empirically. The concentration loss appears at high current density and is severe. Significant concentration loss limits fuel cell performance</a:t>
            </a:r>
          </a:p>
        </p:txBody>
      </p:sp>
    </p:spTree>
    <p:extLst>
      <p:ext uri="{BB962C8B-B14F-4D97-AF65-F5344CB8AC3E}">
        <p14:creationId xmlns:p14="http://schemas.microsoft.com/office/powerpoint/2010/main" val="1908899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08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0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89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None/>
            </a:pPr>
            <a:endParaRPr/>
          </a:p>
        </p:txBody>
      </p:sp>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636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spTree>
      <p:nvGrpSpPr>
        <p:cNvPr id="1" name="Shape 8"/>
        <p:cNvGrpSpPr/>
        <p:nvPr/>
      </p:nvGrpSpPr>
      <p:grpSpPr>
        <a:xfrm>
          <a:off x="0" y="0"/>
          <a:ext cx="0" cy="0"/>
          <a:chOff x="0" y="0"/>
          <a:chExt cx="0" cy="0"/>
        </a:xfrm>
      </p:grpSpPr>
      <p:sp>
        <p:nvSpPr>
          <p:cNvPr id="9" name="Shape 9"/>
          <p:cNvSpPr/>
          <p:nvPr/>
        </p:nvSpPr>
        <p:spPr>
          <a:xfrm rot="10800000" flipH="1">
            <a:off x="-94969" y="303826"/>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20320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559400" y="1538825"/>
            <a:ext cx="1788000" cy="2064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20320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2743200" y="1735750"/>
            <a:ext cx="5638800" cy="11598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19BBD5"/>
              </a:buClr>
              <a:buSzPts val="3600"/>
              <a:buFont typeface="Nixie One"/>
              <a:buNone/>
              <a:defRPr sz="3600" b="0" i="0" u="none" strike="noStrike" cap="none">
                <a:solidFill>
                  <a:srgbClr val="19BBD5"/>
                </a:solidFill>
                <a:latin typeface="Nixie One"/>
                <a:ea typeface="Nixie One"/>
                <a:cs typeface="Nixie One"/>
                <a:sym typeface="Nixie One"/>
              </a:defRPr>
            </a:lvl1pPr>
            <a:lvl2pPr lvl="1"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2pPr>
            <a:lvl3pPr lvl="2"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3pPr>
            <a:lvl4pPr lvl="3"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4pPr>
            <a:lvl5pPr lvl="4"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5pPr>
            <a:lvl6pPr lvl="5"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6pPr>
            <a:lvl7pPr lvl="6"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7pPr>
            <a:lvl8pPr lvl="7"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8pPr>
            <a:lvl9pPr lvl="8" indent="0" rtl="0">
              <a:spcBef>
                <a:spcPts val="0"/>
              </a:spcBef>
              <a:buClr>
                <a:srgbClr val="19BBD5"/>
              </a:buClr>
              <a:buSzPts val="3600"/>
              <a:buFont typeface="Nixie One"/>
              <a:buNone/>
              <a:defRPr sz="3600">
                <a:solidFill>
                  <a:srgbClr val="19BBD5"/>
                </a:solidFill>
                <a:latin typeface="Nixie One"/>
                <a:ea typeface="Nixie One"/>
                <a:cs typeface="Nixie One"/>
                <a:sym typeface="Nixie One"/>
              </a:defRPr>
            </a:lvl9pPr>
          </a:lstStyle>
          <a:p>
            <a:endParaRPr/>
          </a:p>
        </p:txBody>
      </p:sp>
      <p:sp>
        <p:nvSpPr>
          <p:cNvPr id="12" name="Shape 12"/>
          <p:cNvSpPr txBox="1">
            <a:spLocks noGrp="1"/>
          </p:cNvSpPr>
          <p:nvPr>
            <p:ph type="subTitle" idx="1"/>
          </p:nvPr>
        </p:nvSpPr>
        <p:spPr>
          <a:xfrm>
            <a:off x="2743201" y="2821004"/>
            <a:ext cx="5696100" cy="784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19BBD5"/>
              </a:buClr>
              <a:buSzPts val="1400"/>
              <a:buFont typeface="Muli"/>
              <a:buNone/>
              <a:defRPr sz="1400" b="0" i="0" u="none" strike="noStrike" cap="none">
                <a:solidFill>
                  <a:srgbClr val="C6DAEC"/>
                </a:solidFill>
                <a:latin typeface="Muli"/>
                <a:ea typeface="Muli"/>
                <a:cs typeface="Muli"/>
                <a:sym typeface="Muli"/>
              </a:defRPr>
            </a:lvl1pPr>
            <a:lvl2pPr marL="0" marR="0" lvl="1" indent="0" algn="l" rtl="0">
              <a:lnSpc>
                <a:spcPct val="100000"/>
              </a:lnSpc>
              <a:spcBef>
                <a:spcPts val="0"/>
              </a:spcBef>
              <a:spcAft>
                <a:spcPts val="0"/>
              </a:spcAft>
              <a:buClr>
                <a:srgbClr val="19BBD5"/>
              </a:buClr>
              <a:buSzPts val="1400"/>
              <a:buFont typeface="Muli"/>
              <a:buNone/>
              <a:defRPr sz="1400" b="0" i="0" u="none" strike="noStrike" cap="none">
                <a:solidFill>
                  <a:srgbClr val="C6DAEC"/>
                </a:solidFill>
                <a:latin typeface="Muli"/>
                <a:ea typeface="Muli"/>
                <a:cs typeface="Muli"/>
                <a:sym typeface="Muli"/>
              </a:defRPr>
            </a:lvl2pPr>
            <a:lvl3pPr marL="0" marR="0" lvl="2" indent="0" algn="l" rtl="0">
              <a:lnSpc>
                <a:spcPct val="100000"/>
              </a:lnSpc>
              <a:spcBef>
                <a:spcPts val="0"/>
              </a:spcBef>
              <a:spcAft>
                <a:spcPts val="0"/>
              </a:spcAft>
              <a:buClr>
                <a:srgbClr val="19BBD5"/>
              </a:buClr>
              <a:buSzPts val="1400"/>
              <a:buFont typeface="Muli"/>
              <a:buNone/>
              <a:defRPr sz="1400" b="0" i="0" u="none" strike="noStrike" cap="none">
                <a:solidFill>
                  <a:srgbClr val="C6DAEC"/>
                </a:solidFill>
                <a:latin typeface="Muli"/>
                <a:ea typeface="Muli"/>
                <a:cs typeface="Muli"/>
                <a:sym typeface="Muli"/>
              </a:defRPr>
            </a:lvl3pPr>
            <a:lvl4pPr marL="0" marR="0" lvl="3" indent="0" algn="l" rtl="0">
              <a:lnSpc>
                <a:spcPct val="100000"/>
              </a:lnSpc>
              <a:spcBef>
                <a:spcPts val="0"/>
              </a:spcBef>
              <a:spcAft>
                <a:spcPts val="0"/>
              </a:spcAft>
              <a:buClr>
                <a:srgbClr val="19BBD5"/>
              </a:buClr>
              <a:buSzPts val="1400"/>
              <a:buFont typeface="Muli"/>
              <a:buNone/>
              <a:defRPr sz="1400" b="0" i="0" u="none" strike="noStrike" cap="none">
                <a:solidFill>
                  <a:srgbClr val="C6DAEC"/>
                </a:solidFill>
                <a:latin typeface="Muli"/>
                <a:ea typeface="Muli"/>
                <a:cs typeface="Muli"/>
                <a:sym typeface="Muli"/>
              </a:defRPr>
            </a:lvl4pPr>
            <a:lvl5pPr marL="0" marR="0" lvl="4" indent="0" algn="l" rtl="0">
              <a:lnSpc>
                <a:spcPct val="100000"/>
              </a:lnSpc>
              <a:spcBef>
                <a:spcPts val="0"/>
              </a:spcBef>
              <a:spcAft>
                <a:spcPts val="0"/>
              </a:spcAft>
              <a:buClr>
                <a:srgbClr val="19BBD5"/>
              </a:buClr>
              <a:buSzPts val="1400"/>
              <a:buFont typeface="Muli"/>
              <a:buNone/>
              <a:defRPr sz="1400" b="0" i="0" u="none" strike="noStrike" cap="none">
                <a:solidFill>
                  <a:srgbClr val="C6DAEC"/>
                </a:solidFill>
                <a:latin typeface="Muli"/>
                <a:ea typeface="Muli"/>
                <a:cs typeface="Muli"/>
                <a:sym typeface="Muli"/>
              </a:defRPr>
            </a:lvl5pPr>
            <a:lvl6pPr marL="0" marR="0" lvl="5" indent="0" algn="l" rtl="0">
              <a:lnSpc>
                <a:spcPct val="100000"/>
              </a:lnSpc>
              <a:spcBef>
                <a:spcPts val="0"/>
              </a:spcBef>
              <a:spcAft>
                <a:spcPts val="0"/>
              </a:spcAft>
              <a:buClr>
                <a:srgbClr val="C6DAEC"/>
              </a:buClr>
              <a:buSzPts val="1400"/>
              <a:buFont typeface="Muli"/>
              <a:buNone/>
              <a:defRPr sz="1400" b="0" i="0" u="none" strike="noStrike" cap="none">
                <a:solidFill>
                  <a:srgbClr val="C6DAEC"/>
                </a:solidFill>
                <a:latin typeface="Muli"/>
                <a:ea typeface="Muli"/>
                <a:cs typeface="Muli"/>
                <a:sym typeface="Muli"/>
              </a:defRPr>
            </a:lvl6pPr>
            <a:lvl7pPr marL="0" marR="0" lvl="6" indent="0" algn="l" rtl="0">
              <a:lnSpc>
                <a:spcPct val="100000"/>
              </a:lnSpc>
              <a:spcBef>
                <a:spcPts val="0"/>
              </a:spcBef>
              <a:spcAft>
                <a:spcPts val="0"/>
              </a:spcAft>
              <a:buClr>
                <a:srgbClr val="C6DAEC"/>
              </a:buClr>
              <a:buSzPts val="1400"/>
              <a:buFont typeface="Muli"/>
              <a:buNone/>
              <a:defRPr sz="1400" b="0" i="0" u="none" strike="noStrike" cap="none">
                <a:solidFill>
                  <a:srgbClr val="C6DAEC"/>
                </a:solidFill>
                <a:latin typeface="Muli"/>
                <a:ea typeface="Muli"/>
                <a:cs typeface="Muli"/>
                <a:sym typeface="Muli"/>
              </a:defRPr>
            </a:lvl7pPr>
            <a:lvl8pPr marL="0" marR="0" lvl="7" indent="0" algn="l" rtl="0">
              <a:lnSpc>
                <a:spcPct val="100000"/>
              </a:lnSpc>
              <a:spcBef>
                <a:spcPts val="0"/>
              </a:spcBef>
              <a:spcAft>
                <a:spcPts val="0"/>
              </a:spcAft>
              <a:buClr>
                <a:srgbClr val="C6DAEC"/>
              </a:buClr>
              <a:buSzPts val="1400"/>
              <a:buFont typeface="Muli"/>
              <a:buNone/>
              <a:defRPr sz="1400" b="0" i="0" u="none" strike="noStrike" cap="none">
                <a:solidFill>
                  <a:srgbClr val="C6DAEC"/>
                </a:solidFill>
                <a:latin typeface="Muli"/>
                <a:ea typeface="Muli"/>
                <a:cs typeface="Muli"/>
                <a:sym typeface="Muli"/>
              </a:defRPr>
            </a:lvl8pPr>
            <a:lvl9pPr marL="0" marR="0" lvl="8" indent="0" algn="l" rtl="0">
              <a:lnSpc>
                <a:spcPct val="100000"/>
              </a:lnSpc>
              <a:spcBef>
                <a:spcPts val="0"/>
              </a:spcBef>
              <a:spcAft>
                <a:spcPts val="0"/>
              </a:spcAft>
              <a:buClr>
                <a:srgbClr val="C6DAEC"/>
              </a:buClr>
              <a:buSzPts val="1400"/>
              <a:buFont typeface="Muli"/>
              <a:buNone/>
              <a:defRPr sz="1400" b="0" i="0" u="none" strike="noStrike" cap="none">
                <a:solidFill>
                  <a:srgbClr val="C6DAEC"/>
                </a:solidFill>
                <a:latin typeface="Muli"/>
                <a:ea typeface="Muli"/>
                <a:cs typeface="Muli"/>
                <a:sym typeface="Muli"/>
              </a:defRPr>
            </a:lvl9pPr>
          </a:lstStyle>
          <a:p>
            <a:endParaRPr/>
          </a:p>
        </p:txBody>
      </p:sp>
      <p:sp>
        <p:nvSpPr>
          <p:cNvPr id="13" name="Shape 13"/>
          <p:cNvSpPr/>
          <p:nvPr/>
        </p:nvSpPr>
        <p:spPr>
          <a:xfrm rot="10800000" flipH="1">
            <a:off x="66675" y="313542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Shape 17"/>
          <p:cNvGrpSpPr/>
          <p:nvPr/>
        </p:nvGrpSpPr>
        <p:grpSpPr>
          <a:xfrm>
            <a:off x="996359" y="1070670"/>
            <a:ext cx="351204" cy="324661"/>
            <a:chOff x="5975075" y="2327500"/>
            <a:chExt cx="420100" cy="388350"/>
          </a:xfrm>
        </p:grpSpPr>
        <p:sp>
          <p:nvSpPr>
            <p:cNvPr id="18" name="Shape 18"/>
            <p:cNvSpPr/>
            <p:nvPr/>
          </p:nvSpPr>
          <p:spPr>
            <a:xfrm>
              <a:off x="5975075" y="2474650"/>
              <a:ext cx="98325" cy="220450"/>
            </a:xfrm>
            <a:custGeom>
              <a:avLst/>
              <a:gdLst/>
              <a:ahLst/>
              <a:cxnLst/>
              <a:rect l="0" t="0" r="0" b="0"/>
              <a:pathLst>
                <a:path w="120000" h="120000" extrusionOk="0">
                  <a:moveTo>
                    <a:pt x="73775" y="13635"/>
                  </a:moveTo>
                  <a:lnTo>
                    <a:pt x="78260" y="13975"/>
                  </a:lnTo>
                  <a:lnTo>
                    <a:pt x="81983" y="14629"/>
                  </a:lnTo>
                  <a:lnTo>
                    <a:pt x="85705" y="15295"/>
                  </a:lnTo>
                  <a:lnTo>
                    <a:pt x="88695" y="16629"/>
                  </a:lnTo>
                  <a:lnTo>
                    <a:pt x="91685" y="17963"/>
                  </a:lnTo>
                  <a:lnTo>
                    <a:pt x="93913" y="19623"/>
                  </a:lnTo>
                  <a:lnTo>
                    <a:pt x="94645" y="21283"/>
                  </a:lnTo>
                  <a:lnTo>
                    <a:pt x="95408" y="23270"/>
                  </a:lnTo>
                  <a:lnTo>
                    <a:pt x="94645" y="25271"/>
                  </a:lnTo>
                  <a:lnTo>
                    <a:pt x="93913" y="26931"/>
                  </a:lnTo>
                  <a:lnTo>
                    <a:pt x="91685" y="28591"/>
                  </a:lnTo>
                  <a:lnTo>
                    <a:pt x="88695" y="30251"/>
                  </a:lnTo>
                  <a:lnTo>
                    <a:pt x="85705" y="31258"/>
                  </a:lnTo>
                  <a:lnTo>
                    <a:pt x="81983" y="32252"/>
                  </a:lnTo>
                  <a:lnTo>
                    <a:pt x="78260" y="32578"/>
                  </a:lnTo>
                  <a:lnTo>
                    <a:pt x="73775" y="32919"/>
                  </a:lnTo>
                  <a:lnTo>
                    <a:pt x="69321" y="32578"/>
                  </a:lnTo>
                  <a:lnTo>
                    <a:pt x="65598" y="32252"/>
                  </a:lnTo>
                  <a:lnTo>
                    <a:pt x="61876" y="31258"/>
                  </a:lnTo>
                  <a:lnTo>
                    <a:pt x="58886" y="30251"/>
                  </a:lnTo>
                  <a:lnTo>
                    <a:pt x="55896" y="28591"/>
                  </a:lnTo>
                  <a:lnTo>
                    <a:pt x="53668" y="26931"/>
                  </a:lnTo>
                  <a:lnTo>
                    <a:pt x="52936" y="25271"/>
                  </a:lnTo>
                  <a:lnTo>
                    <a:pt x="52173" y="23270"/>
                  </a:lnTo>
                  <a:lnTo>
                    <a:pt x="52936" y="21283"/>
                  </a:lnTo>
                  <a:lnTo>
                    <a:pt x="53668" y="19623"/>
                  </a:lnTo>
                  <a:lnTo>
                    <a:pt x="55896" y="17963"/>
                  </a:lnTo>
                  <a:lnTo>
                    <a:pt x="58886" y="16629"/>
                  </a:lnTo>
                  <a:lnTo>
                    <a:pt x="61876" y="15295"/>
                  </a:lnTo>
                  <a:lnTo>
                    <a:pt x="65598" y="14629"/>
                  </a:lnTo>
                  <a:lnTo>
                    <a:pt x="69321" y="13975"/>
                  </a:lnTo>
                  <a:lnTo>
                    <a:pt x="73775" y="13635"/>
                  </a:lnTo>
                  <a:close/>
                  <a:moveTo>
                    <a:pt x="30" y="13"/>
                  </a:moveTo>
                  <a:lnTo>
                    <a:pt x="30" y="119986"/>
                  </a:lnTo>
                  <a:lnTo>
                    <a:pt x="120000" y="119986"/>
                  </a:lnTo>
                  <a:lnTo>
                    <a:pt x="120000" y="13"/>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6088025" y="2327500"/>
              <a:ext cx="307150" cy="388350"/>
            </a:xfrm>
            <a:custGeom>
              <a:avLst/>
              <a:gdLst/>
              <a:ahLst/>
              <a:cxnLst/>
              <a:rect l="0" t="0" r="0" b="0"/>
              <a:pathLst>
                <a:path w="120000" h="120000" extrusionOk="0">
                  <a:moveTo>
                    <a:pt x="61787" y="7"/>
                  </a:moveTo>
                  <a:lnTo>
                    <a:pt x="58212" y="193"/>
                  </a:lnTo>
                  <a:lnTo>
                    <a:pt x="55829" y="571"/>
                  </a:lnTo>
                  <a:lnTo>
                    <a:pt x="53915" y="1135"/>
                  </a:lnTo>
                  <a:lnTo>
                    <a:pt x="52489" y="1707"/>
                  </a:lnTo>
                  <a:lnTo>
                    <a:pt x="48670" y="11324"/>
                  </a:lnTo>
                  <a:lnTo>
                    <a:pt x="46765" y="15666"/>
                  </a:lnTo>
                  <a:lnTo>
                    <a:pt x="44851" y="19629"/>
                  </a:lnTo>
                  <a:lnTo>
                    <a:pt x="42946" y="23213"/>
                  </a:lnTo>
                  <a:lnTo>
                    <a:pt x="41041" y="26234"/>
                  </a:lnTo>
                  <a:lnTo>
                    <a:pt x="39371" y="28497"/>
                  </a:lnTo>
                  <a:lnTo>
                    <a:pt x="37935" y="30382"/>
                  </a:lnTo>
                  <a:lnTo>
                    <a:pt x="35787" y="32081"/>
                  </a:lnTo>
                  <a:lnTo>
                    <a:pt x="32446" y="34723"/>
                  </a:lnTo>
                  <a:lnTo>
                    <a:pt x="24574" y="40571"/>
                  </a:lnTo>
                  <a:lnTo>
                    <a:pt x="14084" y="48118"/>
                  </a:lnTo>
                  <a:lnTo>
                    <a:pt x="9" y="48118"/>
                  </a:lnTo>
                  <a:lnTo>
                    <a:pt x="9" y="103769"/>
                  </a:lnTo>
                  <a:lnTo>
                    <a:pt x="14797" y="103769"/>
                  </a:lnTo>
                  <a:lnTo>
                    <a:pt x="19573" y="105662"/>
                  </a:lnTo>
                  <a:lnTo>
                    <a:pt x="26244" y="107925"/>
                  </a:lnTo>
                  <a:lnTo>
                    <a:pt x="34839" y="110567"/>
                  </a:lnTo>
                  <a:lnTo>
                    <a:pt x="44382" y="113395"/>
                  </a:lnTo>
                  <a:lnTo>
                    <a:pt x="54637" y="115851"/>
                  </a:lnTo>
                  <a:lnTo>
                    <a:pt x="59882" y="116979"/>
                  </a:lnTo>
                  <a:lnTo>
                    <a:pt x="65127" y="117921"/>
                  </a:lnTo>
                  <a:lnTo>
                    <a:pt x="70138" y="118864"/>
                  </a:lnTo>
                  <a:lnTo>
                    <a:pt x="75148" y="119436"/>
                  </a:lnTo>
                  <a:lnTo>
                    <a:pt x="79680" y="119806"/>
                  </a:lnTo>
                  <a:lnTo>
                    <a:pt x="84212" y="120000"/>
                  </a:lnTo>
                  <a:lnTo>
                    <a:pt x="91850" y="120000"/>
                  </a:lnTo>
                  <a:lnTo>
                    <a:pt x="95904" y="119806"/>
                  </a:lnTo>
                  <a:lnTo>
                    <a:pt x="99723" y="119436"/>
                  </a:lnTo>
                  <a:lnTo>
                    <a:pt x="103063" y="118679"/>
                  </a:lnTo>
                  <a:lnTo>
                    <a:pt x="104733" y="118300"/>
                  </a:lnTo>
                  <a:lnTo>
                    <a:pt x="105925" y="117921"/>
                  </a:lnTo>
                  <a:lnTo>
                    <a:pt x="107117" y="117358"/>
                  </a:lnTo>
                  <a:lnTo>
                    <a:pt x="108064" y="116601"/>
                  </a:lnTo>
                  <a:lnTo>
                    <a:pt x="108543" y="115851"/>
                  </a:lnTo>
                  <a:lnTo>
                    <a:pt x="109021" y="114901"/>
                  </a:lnTo>
                  <a:lnTo>
                    <a:pt x="109734" y="109432"/>
                  </a:lnTo>
                  <a:lnTo>
                    <a:pt x="109500" y="108111"/>
                  </a:lnTo>
                  <a:lnTo>
                    <a:pt x="109021" y="106983"/>
                  </a:lnTo>
                  <a:lnTo>
                    <a:pt x="108064" y="105847"/>
                  </a:lnTo>
                  <a:lnTo>
                    <a:pt x="106638" y="104905"/>
                  </a:lnTo>
                  <a:lnTo>
                    <a:pt x="107830" y="104719"/>
                  </a:lnTo>
                  <a:lnTo>
                    <a:pt x="109021" y="104341"/>
                  </a:lnTo>
                  <a:lnTo>
                    <a:pt x="110213" y="103962"/>
                  </a:lnTo>
                  <a:lnTo>
                    <a:pt x="111170" y="103205"/>
                  </a:lnTo>
                  <a:lnTo>
                    <a:pt x="111883" y="102456"/>
                  </a:lnTo>
                  <a:lnTo>
                    <a:pt x="112596" y="101506"/>
                  </a:lnTo>
                  <a:lnTo>
                    <a:pt x="113075" y="100378"/>
                  </a:lnTo>
                  <a:lnTo>
                    <a:pt x="113319" y="99436"/>
                  </a:lnTo>
                  <a:lnTo>
                    <a:pt x="114032" y="92645"/>
                  </a:lnTo>
                  <a:lnTo>
                    <a:pt x="114032" y="91695"/>
                  </a:lnTo>
                  <a:lnTo>
                    <a:pt x="114032" y="90946"/>
                  </a:lnTo>
                  <a:lnTo>
                    <a:pt x="113797" y="90003"/>
                  </a:lnTo>
                  <a:lnTo>
                    <a:pt x="113319" y="89246"/>
                  </a:lnTo>
                  <a:lnTo>
                    <a:pt x="112127" y="87925"/>
                  </a:lnTo>
                  <a:lnTo>
                    <a:pt x="111404" y="87361"/>
                  </a:lnTo>
                  <a:lnTo>
                    <a:pt x="110691" y="86790"/>
                  </a:lnTo>
                  <a:lnTo>
                    <a:pt x="111883" y="86604"/>
                  </a:lnTo>
                  <a:lnTo>
                    <a:pt x="112840" y="86226"/>
                  </a:lnTo>
                  <a:lnTo>
                    <a:pt x="113797" y="85662"/>
                  </a:lnTo>
                  <a:lnTo>
                    <a:pt x="114745" y="84905"/>
                  </a:lnTo>
                  <a:lnTo>
                    <a:pt x="115468" y="84148"/>
                  </a:lnTo>
                  <a:lnTo>
                    <a:pt x="115936" y="83398"/>
                  </a:lnTo>
                  <a:lnTo>
                    <a:pt x="116415" y="82456"/>
                  </a:lnTo>
                  <a:lnTo>
                    <a:pt x="116659" y="81320"/>
                  </a:lnTo>
                  <a:lnTo>
                    <a:pt x="117372" y="74716"/>
                  </a:lnTo>
                  <a:lnTo>
                    <a:pt x="117372" y="73773"/>
                  </a:lnTo>
                  <a:lnTo>
                    <a:pt x="117372" y="72831"/>
                  </a:lnTo>
                  <a:lnTo>
                    <a:pt x="117138" y="71888"/>
                  </a:lnTo>
                  <a:lnTo>
                    <a:pt x="116659" y="71131"/>
                  </a:lnTo>
                  <a:lnTo>
                    <a:pt x="116181" y="70382"/>
                  </a:lnTo>
                  <a:lnTo>
                    <a:pt x="115468" y="69810"/>
                  </a:lnTo>
                  <a:lnTo>
                    <a:pt x="114745" y="69246"/>
                  </a:lnTo>
                  <a:lnTo>
                    <a:pt x="113797" y="68682"/>
                  </a:lnTo>
                  <a:lnTo>
                    <a:pt x="114745" y="68489"/>
                  </a:lnTo>
                  <a:lnTo>
                    <a:pt x="115702" y="67925"/>
                  </a:lnTo>
                  <a:lnTo>
                    <a:pt x="116659" y="67361"/>
                  </a:lnTo>
                  <a:lnTo>
                    <a:pt x="117372" y="66797"/>
                  </a:lnTo>
                  <a:lnTo>
                    <a:pt x="118085" y="66040"/>
                  </a:lnTo>
                  <a:lnTo>
                    <a:pt x="118564" y="65283"/>
                  </a:lnTo>
                  <a:lnTo>
                    <a:pt x="118798" y="64341"/>
                  </a:lnTo>
                  <a:lnTo>
                    <a:pt x="119042" y="63398"/>
                  </a:lnTo>
                  <a:lnTo>
                    <a:pt x="119999" y="56608"/>
                  </a:lnTo>
                  <a:lnTo>
                    <a:pt x="119755" y="55666"/>
                  </a:lnTo>
                  <a:lnTo>
                    <a:pt x="119521" y="54716"/>
                  </a:lnTo>
                  <a:lnTo>
                    <a:pt x="119042" y="53966"/>
                  </a:lnTo>
                  <a:lnTo>
                    <a:pt x="118564" y="53209"/>
                  </a:lnTo>
                  <a:lnTo>
                    <a:pt x="117851" y="52452"/>
                  </a:lnTo>
                  <a:lnTo>
                    <a:pt x="116894" y="51888"/>
                  </a:lnTo>
                  <a:lnTo>
                    <a:pt x="114745" y="50760"/>
                  </a:lnTo>
                  <a:lnTo>
                    <a:pt x="112362" y="49810"/>
                  </a:lnTo>
                  <a:lnTo>
                    <a:pt x="109500" y="49061"/>
                  </a:lnTo>
                  <a:lnTo>
                    <a:pt x="106394" y="48497"/>
                  </a:lnTo>
                  <a:lnTo>
                    <a:pt x="103298" y="48118"/>
                  </a:lnTo>
                  <a:lnTo>
                    <a:pt x="96617" y="47361"/>
                  </a:lnTo>
                  <a:lnTo>
                    <a:pt x="86361" y="46604"/>
                  </a:lnTo>
                  <a:lnTo>
                    <a:pt x="74191" y="46040"/>
                  </a:lnTo>
                  <a:lnTo>
                    <a:pt x="61787" y="45477"/>
                  </a:lnTo>
                  <a:lnTo>
                    <a:pt x="63457" y="43213"/>
                  </a:lnTo>
                  <a:lnTo>
                    <a:pt x="64893" y="40571"/>
                  </a:lnTo>
                  <a:lnTo>
                    <a:pt x="66319" y="37736"/>
                  </a:lnTo>
                  <a:lnTo>
                    <a:pt x="67276" y="34723"/>
                  </a:lnTo>
                  <a:lnTo>
                    <a:pt x="68233" y="31703"/>
                  </a:lnTo>
                  <a:lnTo>
                    <a:pt x="69181" y="28497"/>
                  </a:lnTo>
                  <a:lnTo>
                    <a:pt x="70138" y="22271"/>
                  </a:lnTo>
                  <a:lnTo>
                    <a:pt x="70851" y="16608"/>
                  </a:lnTo>
                  <a:lnTo>
                    <a:pt x="71329" y="11888"/>
                  </a:lnTo>
                  <a:lnTo>
                    <a:pt x="71329" y="7555"/>
                  </a:lnTo>
                  <a:lnTo>
                    <a:pt x="71329" y="6234"/>
                  </a:lnTo>
                  <a:lnTo>
                    <a:pt x="70616" y="4719"/>
                  </a:lnTo>
                  <a:lnTo>
                    <a:pt x="69903" y="3592"/>
                  </a:lnTo>
                  <a:lnTo>
                    <a:pt x="68712" y="2456"/>
                  </a:lnTo>
                  <a:lnTo>
                    <a:pt x="67276" y="1328"/>
                  </a:lnTo>
                  <a:lnTo>
                    <a:pt x="65606" y="757"/>
                  </a:lnTo>
                  <a:lnTo>
                    <a:pt x="63701" y="193"/>
                  </a:lnTo>
                  <a:lnTo>
                    <a:pt x="61787" y="7"/>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Shape 20"/>
          <p:cNvSpPr/>
          <p:nvPr/>
        </p:nvSpPr>
        <p:spPr>
          <a:xfrm>
            <a:off x="393600" y="3346627"/>
            <a:ext cx="166061" cy="287704"/>
          </a:xfrm>
          <a:custGeom>
            <a:avLst/>
            <a:gdLst/>
            <a:ahLst/>
            <a:cxnLst/>
            <a:rect l="0" t="0" r="0" b="0"/>
            <a:pathLst>
              <a:path w="120000" h="120000" extrusionOk="0">
                <a:moveTo>
                  <a:pt x="63700" y="5700"/>
                </a:moveTo>
                <a:lnTo>
                  <a:pt x="64933" y="5846"/>
                </a:lnTo>
                <a:lnTo>
                  <a:pt x="65681" y="6272"/>
                </a:lnTo>
                <a:lnTo>
                  <a:pt x="66419" y="6698"/>
                </a:lnTo>
                <a:lnTo>
                  <a:pt x="66662" y="7410"/>
                </a:lnTo>
                <a:lnTo>
                  <a:pt x="66419" y="7982"/>
                </a:lnTo>
                <a:lnTo>
                  <a:pt x="65681" y="8554"/>
                </a:lnTo>
                <a:lnTo>
                  <a:pt x="64933" y="8840"/>
                </a:lnTo>
                <a:lnTo>
                  <a:pt x="63700" y="8980"/>
                </a:lnTo>
                <a:lnTo>
                  <a:pt x="56299" y="8980"/>
                </a:lnTo>
                <a:lnTo>
                  <a:pt x="55056" y="8840"/>
                </a:lnTo>
                <a:lnTo>
                  <a:pt x="54318" y="8554"/>
                </a:lnTo>
                <a:lnTo>
                  <a:pt x="53580" y="7982"/>
                </a:lnTo>
                <a:lnTo>
                  <a:pt x="53337" y="7410"/>
                </a:lnTo>
                <a:lnTo>
                  <a:pt x="53580" y="6698"/>
                </a:lnTo>
                <a:lnTo>
                  <a:pt x="54318" y="6272"/>
                </a:lnTo>
                <a:lnTo>
                  <a:pt x="55056" y="5846"/>
                </a:lnTo>
                <a:lnTo>
                  <a:pt x="56299" y="5700"/>
                </a:lnTo>
                <a:close/>
                <a:moveTo>
                  <a:pt x="106908" y="14967"/>
                </a:moveTo>
                <a:lnTo>
                  <a:pt x="106908" y="97482"/>
                </a:lnTo>
                <a:lnTo>
                  <a:pt x="13091" y="97482"/>
                </a:lnTo>
                <a:lnTo>
                  <a:pt x="13091" y="14967"/>
                </a:lnTo>
                <a:close/>
                <a:moveTo>
                  <a:pt x="60000" y="103749"/>
                </a:moveTo>
                <a:lnTo>
                  <a:pt x="61728" y="103894"/>
                </a:lnTo>
                <a:lnTo>
                  <a:pt x="63457" y="104180"/>
                </a:lnTo>
                <a:lnTo>
                  <a:pt x="64933" y="104606"/>
                </a:lnTo>
                <a:lnTo>
                  <a:pt x="66166" y="105178"/>
                </a:lnTo>
                <a:lnTo>
                  <a:pt x="67157" y="105890"/>
                </a:lnTo>
                <a:lnTo>
                  <a:pt x="67895" y="106742"/>
                </a:lnTo>
                <a:lnTo>
                  <a:pt x="68390" y="107740"/>
                </a:lnTo>
                <a:lnTo>
                  <a:pt x="68643" y="108738"/>
                </a:lnTo>
                <a:lnTo>
                  <a:pt x="68390" y="109735"/>
                </a:lnTo>
                <a:lnTo>
                  <a:pt x="67895" y="110733"/>
                </a:lnTo>
                <a:lnTo>
                  <a:pt x="67157" y="111591"/>
                </a:lnTo>
                <a:lnTo>
                  <a:pt x="66166" y="112303"/>
                </a:lnTo>
                <a:lnTo>
                  <a:pt x="64933" y="112869"/>
                </a:lnTo>
                <a:lnTo>
                  <a:pt x="63457" y="113301"/>
                </a:lnTo>
                <a:lnTo>
                  <a:pt x="61728" y="113581"/>
                </a:lnTo>
                <a:lnTo>
                  <a:pt x="60000" y="113727"/>
                </a:lnTo>
                <a:lnTo>
                  <a:pt x="58271" y="113581"/>
                </a:lnTo>
                <a:lnTo>
                  <a:pt x="56542" y="113301"/>
                </a:lnTo>
                <a:lnTo>
                  <a:pt x="55056" y="112869"/>
                </a:lnTo>
                <a:lnTo>
                  <a:pt x="53823" y="112303"/>
                </a:lnTo>
                <a:lnTo>
                  <a:pt x="52842" y="111591"/>
                </a:lnTo>
                <a:lnTo>
                  <a:pt x="52094" y="110733"/>
                </a:lnTo>
                <a:lnTo>
                  <a:pt x="51609" y="109735"/>
                </a:lnTo>
                <a:lnTo>
                  <a:pt x="51356" y="108738"/>
                </a:lnTo>
                <a:lnTo>
                  <a:pt x="51609" y="107740"/>
                </a:lnTo>
                <a:lnTo>
                  <a:pt x="52094" y="106742"/>
                </a:lnTo>
                <a:lnTo>
                  <a:pt x="52842" y="105890"/>
                </a:lnTo>
                <a:lnTo>
                  <a:pt x="53823" y="105178"/>
                </a:lnTo>
                <a:lnTo>
                  <a:pt x="55056" y="104606"/>
                </a:lnTo>
                <a:lnTo>
                  <a:pt x="56542" y="104180"/>
                </a:lnTo>
                <a:lnTo>
                  <a:pt x="58271" y="103894"/>
                </a:lnTo>
                <a:lnTo>
                  <a:pt x="60000" y="103749"/>
                </a:lnTo>
                <a:close/>
                <a:moveTo>
                  <a:pt x="13091" y="0"/>
                </a:moveTo>
                <a:lnTo>
                  <a:pt x="10372" y="145"/>
                </a:lnTo>
                <a:lnTo>
                  <a:pt x="7905" y="571"/>
                </a:lnTo>
                <a:lnTo>
                  <a:pt x="5681" y="1283"/>
                </a:lnTo>
                <a:lnTo>
                  <a:pt x="3700" y="2141"/>
                </a:lnTo>
                <a:lnTo>
                  <a:pt x="2224" y="3279"/>
                </a:lnTo>
                <a:lnTo>
                  <a:pt x="990" y="4563"/>
                </a:lnTo>
                <a:lnTo>
                  <a:pt x="252" y="5986"/>
                </a:lnTo>
                <a:lnTo>
                  <a:pt x="0" y="7556"/>
                </a:lnTo>
                <a:lnTo>
                  <a:pt x="0" y="112443"/>
                </a:lnTo>
                <a:lnTo>
                  <a:pt x="252" y="114013"/>
                </a:lnTo>
                <a:lnTo>
                  <a:pt x="990" y="115436"/>
                </a:lnTo>
                <a:lnTo>
                  <a:pt x="2224" y="116720"/>
                </a:lnTo>
                <a:lnTo>
                  <a:pt x="3700" y="117858"/>
                </a:lnTo>
                <a:lnTo>
                  <a:pt x="5681" y="118716"/>
                </a:lnTo>
                <a:lnTo>
                  <a:pt x="7905" y="119428"/>
                </a:lnTo>
                <a:lnTo>
                  <a:pt x="10372" y="119854"/>
                </a:lnTo>
                <a:lnTo>
                  <a:pt x="13091" y="120000"/>
                </a:lnTo>
                <a:lnTo>
                  <a:pt x="106908" y="120000"/>
                </a:lnTo>
                <a:lnTo>
                  <a:pt x="109627" y="119854"/>
                </a:lnTo>
                <a:lnTo>
                  <a:pt x="112094" y="119428"/>
                </a:lnTo>
                <a:lnTo>
                  <a:pt x="114318" y="118716"/>
                </a:lnTo>
                <a:lnTo>
                  <a:pt x="116289" y="117858"/>
                </a:lnTo>
                <a:lnTo>
                  <a:pt x="117775" y="116720"/>
                </a:lnTo>
                <a:lnTo>
                  <a:pt x="119009" y="115436"/>
                </a:lnTo>
                <a:lnTo>
                  <a:pt x="119747" y="114013"/>
                </a:lnTo>
                <a:lnTo>
                  <a:pt x="120000" y="112443"/>
                </a:lnTo>
                <a:lnTo>
                  <a:pt x="120000" y="7556"/>
                </a:lnTo>
                <a:lnTo>
                  <a:pt x="119747" y="5986"/>
                </a:lnTo>
                <a:lnTo>
                  <a:pt x="119009" y="4563"/>
                </a:lnTo>
                <a:lnTo>
                  <a:pt x="117775" y="3279"/>
                </a:lnTo>
                <a:lnTo>
                  <a:pt x="116289" y="2141"/>
                </a:lnTo>
                <a:lnTo>
                  <a:pt x="114318" y="1283"/>
                </a:lnTo>
                <a:lnTo>
                  <a:pt x="112094" y="571"/>
                </a:lnTo>
                <a:lnTo>
                  <a:pt x="109627" y="145"/>
                </a:lnTo>
                <a:lnTo>
                  <a:pt x="106908" y="0"/>
                </a:lnTo>
                <a:close/>
              </a:path>
            </a:pathLst>
          </a:custGeom>
          <a:solidFill>
            <a:srgbClr val="19BBD5"/>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Shape 21"/>
          <p:cNvGrpSpPr/>
          <p:nvPr/>
        </p:nvGrpSpPr>
        <p:grpSpPr>
          <a:xfrm>
            <a:off x="305254" y="553856"/>
            <a:ext cx="247469" cy="392302"/>
            <a:chOff x="6718575" y="2318625"/>
            <a:chExt cx="256950" cy="407375"/>
          </a:xfrm>
        </p:grpSpPr>
        <p:sp>
          <p:nvSpPr>
            <p:cNvPr id="22" name="Shape 22"/>
            <p:cNvSpPr/>
            <p:nvPr/>
          </p:nvSpPr>
          <p:spPr>
            <a:xfrm>
              <a:off x="6795900" y="2673600"/>
              <a:ext cx="102300" cy="2255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6795900" y="2650475"/>
              <a:ext cx="102300" cy="2255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6795900" y="2696125"/>
              <a:ext cx="102300" cy="29875"/>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6784925" y="2459275"/>
              <a:ext cx="35350" cy="166875"/>
            </a:xfrm>
            <a:custGeom>
              <a:avLst/>
              <a:gdLst/>
              <a:ahLst/>
              <a:cxnLst/>
              <a:rect l="0" t="0" r="0" b="0"/>
              <a:pathLst>
                <a:path w="120000" h="120000" fill="none" extrusionOk="0">
                  <a:moveTo>
                    <a:pt x="119915" y="119982"/>
                  </a:moveTo>
                  <a:lnTo>
                    <a:pt x="119915" y="119982"/>
                  </a:lnTo>
                  <a:lnTo>
                    <a:pt x="49646" y="51235"/>
                  </a:lnTo>
                  <a:lnTo>
                    <a:pt x="84" y="17"/>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6718575" y="2318625"/>
              <a:ext cx="256950" cy="307525"/>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6873825" y="2459275"/>
              <a:ext cx="35350" cy="166875"/>
            </a:xfrm>
            <a:custGeom>
              <a:avLst/>
              <a:gdLst/>
              <a:ahLst/>
              <a:cxnLst/>
              <a:rect l="0" t="0" r="0" b="0"/>
              <a:pathLst>
                <a:path w="120000" h="120000" fill="none" extrusionOk="0">
                  <a:moveTo>
                    <a:pt x="119915" y="17"/>
                  </a:moveTo>
                  <a:lnTo>
                    <a:pt x="119915" y="17"/>
                  </a:lnTo>
                  <a:lnTo>
                    <a:pt x="70353" y="51235"/>
                  </a:lnTo>
                  <a:lnTo>
                    <a:pt x="84" y="119982"/>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6801975" y="2453200"/>
              <a:ext cx="9015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6795900" y="2628550"/>
              <a:ext cx="102300" cy="25"/>
            </a:xfrm>
            <a:custGeom>
              <a:avLst/>
              <a:gdLst/>
              <a:ahLst/>
              <a:cxnLst/>
              <a:rect l="0" t="0" r="0" b="0"/>
              <a:pathLst>
                <a:path w="120000" h="120000" fill="none" extrusionOk="0">
                  <a:moveTo>
                    <a:pt x="0" y="120000"/>
                  </a:moveTo>
                  <a:lnTo>
                    <a:pt x="120000" y="120000"/>
                  </a:lnTo>
                </a:path>
              </a:pathLst>
            </a:custGeom>
            <a:noFill/>
            <a:ln w="12175" cap="rnd" cmpd="sng">
              <a:solidFill>
                <a:srgbClr val="19BBD5"/>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Shape 30"/>
          <p:cNvGrpSpPr/>
          <p:nvPr/>
        </p:nvGrpSpPr>
        <p:grpSpPr>
          <a:xfrm>
            <a:off x="1419984" y="3634331"/>
            <a:ext cx="342883" cy="350068"/>
            <a:chOff x="3951850" y="2985350"/>
            <a:chExt cx="407950" cy="416500"/>
          </a:xfrm>
        </p:grpSpPr>
        <p:sp>
          <p:nvSpPr>
            <p:cNvPr id="31" name="Shape 31"/>
            <p:cNvSpPr/>
            <p:nvPr/>
          </p:nvSpPr>
          <p:spPr>
            <a:xfrm>
              <a:off x="3951850" y="2985350"/>
              <a:ext cx="314800" cy="314825"/>
            </a:xfrm>
            <a:custGeom>
              <a:avLst/>
              <a:gdLst/>
              <a:ahLst/>
              <a:cxnLst/>
              <a:rect l="0" t="0" r="0" b="0"/>
              <a:pathLst>
                <a:path w="120000" h="120000" fill="none" extrusionOk="0">
                  <a:moveTo>
                    <a:pt x="59885" y="9"/>
                  </a:moveTo>
                  <a:lnTo>
                    <a:pt x="59885" y="9"/>
                  </a:lnTo>
                  <a:lnTo>
                    <a:pt x="56864" y="238"/>
                  </a:lnTo>
                  <a:lnTo>
                    <a:pt x="53853" y="466"/>
                  </a:lnTo>
                  <a:lnTo>
                    <a:pt x="50832" y="705"/>
                  </a:lnTo>
                  <a:lnTo>
                    <a:pt x="47811" y="1400"/>
                  </a:lnTo>
                  <a:lnTo>
                    <a:pt x="45028" y="2096"/>
                  </a:lnTo>
                  <a:lnTo>
                    <a:pt x="42245" y="2792"/>
                  </a:lnTo>
                  <a:lnTo>
                    <a:pt x="39463" y="3716"/>
                  </a:lnTo>
                  <a:lnTo>
                    <a:pt x="36670" y="4878"/>
                  </a:lnTo>
                  <a:lnTo>
                    <a:pt x="33888" y="6041"/>
                  </a:lnTo>
                  <a:lnTo>
                    <a:pt x="31334" y="7432"/>
                  </a:lnTo>
                  <a:lnTo>
                    <a:pt x="28780" y="8823"/>
                  </a:lnTo>
                  <a:lnTo>
                    <a:pt x="26464" y="10215"/>
                  </a:lnTo>
                  <a:lnTo>
                    <a:pt x="21823" y="13693"/>
                  </a:lnTo>
                  <a:lnTo>
                    <a:pt x="17639" y="17647"/>
                  </a:lnTo>
                  <a:lnTo>
                    <a:pt x="13694" y="21821"/>
                  </a:lnTo>
                  <a:lnTo>
                    <a:pt x="10216" y="26462"/>
                  </a:lnTo>
                  <a:lnTo>
                    <a:pt x="8586" y="29016"/>
                  </a:lnTo>
                  <a:lnTo>
                    <a:pt x="7195" y="31569"/>
                  </a:lnTo>
                  <a:lnTo>
                    <a:pt x="5803" y="34123"/>
                  </a:lnTo>
                  <a:lnTo>
                    <a:pt x="4641" y="36677"/>
                  </a:lnTo>
                  <a:lnTo>
                    <a:pt x="3716" y="39460"/>
                  </a:lnTo>
                  <a:lnTo>
                    <a:pt x="2782" y="42242"/>
                  </a:lnTo>
                  <a:lnTo>
                    <a:pt x="1858" y="45025"/>
                  </a:lnTo>
                  <a:lnTo>
                    <a:pt x="1162" y="48045"/>
                  </a:lnTo>
                  <a:lnTo>
                    <a:pt x="695" y="50828"/>
                  </a:lnTo>
                  <a:lnTo>
                    <a:pt x="238" y="53848"/>
                  </a:lnTo>
                  <a:lnTo>
                    <a:pt x="0" y="56869"/>
                  </a:lnTo>
                  <a:lnTo>
                    <a:pt x="0" y="60109"/>
                  </a:lnTo>
                  <a:lnTo>
                    <a:pt x="0" y="60109"/>
                  </a:lnTo>
                  <a:lnTo>
                    <a:pt x="0" y="63130"/>
                  </a:lnTo>
                  <a:lnTo>
                    <a:pt x="238" y="66151"/>
                  </a:lnTo>
                  <a:lnTo>
                    <a:pt x="695" y="69162"/>
                  </a:lnTo>
                  <a:lnTo>
                    <a:pt x="1162" y="72182"/>
                  </a:lnTo>
                  <a:lnTo>
                    <a:pt x="1858" y="74965"/>
                  </a:lnTo>
                  <a:lnTo>
                    <a:pt x="2782" y="77986"/>
                  </a:lnTo>
                  <a:lnTo>
                    <a:pt x="3716" y="80768"/>
                  </a:lnTo>
                  <a:lnTo>
                    <a:pt x="4641" y="83322"/>
                  </a:lnTo>
                  <a:lnTo>
                    <a:pt x="5803" y="86104"/>
                  </a:lnTo>
                  <a:lnTo>
                    <a:pt x="7195" y="88658"/>
                  </a:lnTo>
                  <a:lnTo>
                    <a:pt x="8586" y="91212"/>
                  </a:lnTo>
                  <a:lnTo>
                    <a:pt x="10216" y="93537"/>
                  </a:lnTo>
                  <a:lnTo>
                    <a:pt x="13694" y="98178"/>
                  </a:lnTo>
                  <a:lnTo>
                    <a:pt x="17639" y="102352"/>
                  </a:lnTo>
                  <a:lnTo>
                    <a:pt x="21823" y="106297"/>
                  </a:lnTo>
                  <a:lnTo>
                    <a:pt x="26464" y="109775"/>
                  </a:lnTo>
                  <a:lnTo>
                    <a:pt x="28780" y="111404"/>
                  </a:lnTo>
                  <a:lnTo>
                    <a:pt x="31334" y="112795"/>
                  </a:lnTo>
                  <a:lnTo>
                    <a:pt x="33888" y="114187"/>
                  </a:lnTo>
                  <a:lnTo>
                    <a:pt x="36670" y="115349"/>
                  </a:lnTo>
                  <a:lnTo>
                    <a:pt x="39463" y="116274"/>
                  </a:lnTo>
                  <a:lnTo>
                    <a:pt x="42245" y="117207"/>
                  </a:lnTo>
                  <a:lnTo>
                    <a:pt x="45028" y="118132"/>
                  </a:lnTo>
                  <a:lnTo>
                    <a:pt x="47811" y="118827"/>
                  </a:lnTo>
                  <a:lnTo>
                    <a:pt x="50832" y="119294"/>
                  </a:lnTo>
                  <a:lnTo>
                    <a:pt x="53853" y="119761"/>
                  </a:lnTo>
                  <a:lnTo>
                    <a:pt x="56864" y="119990"/>
                  </a:lnTo>
                  <a:lnTo>
                    <a:pt x="59885" y="119990"/>
                  </a:lnTo>
                  <a:lnTo>
                    <a:pt x="59885" y="119990"/>
                  </a:lnTo>
                  <a:lnTo>
                    <a:pt x="63135" y="119990"/>
                  </a:lnTo>
                  <a:lnTo>
                    <a:pt x="66146" y="119761"/>
                  </a:lnTo>
                  <a:lnTo>
                    <a:pt x="69167" y="119294"/>
                  </a:lnTo>
                  <a:lnTo>
                    <a:pt x="71950" y="118827"/>
                  </a:lnTo>
                  <a:lnTo>
                    <a:pt x="74971" y="118132"/>
                  </a:lnTo>
                  <a:lnTo>
                    <a:pt x="77754" y="117207"/>
                  </a:lnTo>
                  <a:lnTo>
                    <a:pt x="80536" y="116274"/>
                  </a:lnTo>
                  <a:lnTo>
                    <a:pt x="83329" y="115349"/>
                  </a:lnTo>
                  <a:lnTo>
                    <a:pt x="85883" y="114187"/>
                  </a:lnTo>
                  <a:lnTo>
                    <a:pt x="88427" y="112795"/>
                  </a:lnTo>
                  <a:lnTo>
                    <a:pt x="90981" y="111404"/>
                  </a:lnTo>
                  <a:lnTo>
                    <a:pt x="93535" y="109775"/>
                  </a:lnTo>
                  <a:lnTo>
                    <a:pt x="98176" y="106297"/>
                  </a:lnTo>
                  <a:lnTo>
                    <a:pt x="102360" y="102352"/>
                  </a:lnTo>
                  <a:lnTo>
                    <a:pt x="106305" y="98178"/>
                  </a:lnTo>
                  <a:lnTo>
                    <a:pt x="109783" y="93537"/>
                  </a:lnTo>
                  <a:lnTo>
                    <a:pt x="111175" y="91212"/>
                  </a:lnTo>
                  <a:lnTo>
                    <a:pt x="112566" y="88658"/>
                  </a:lnTo>
                  <a:lnTo>
                    <a:pt x="113958" y="86104"/>
                  </a:lnTo>
                  <a:lnTo>
                    <a:pt x="115120" y="83322"/>
                  </a:lnTo>
                  <a:lnTo>
                    <a:pt x="116283" y="80768"/>
                  </a:lnTo>
                  <a:lnTo>
                    <a:pt x="117207" y="77986"/>
                  </a:lnTo>
                  <a:lnTo>
                    <a:pt x="118141" y="74965"/>
                  </a:lnTo>
                  <a:lnTo>
                    <a:pt x="118608" y="72182"/>
                  </a:lnTo>
                  <a:lnTo>
                    <a:pt x="119304" y="69162"/>
                  </a:lnTo>
                  <a:lnTo>
                    <a:pt x="119533" y="66151"/>
                  </a:lnTo>
                  <a:lnTo>
                    <a:pt x="119761" y="63130"/>
                  </a:lnTo>
                  <a:lnTo>
                    <a:pt x="120000" y="60109"/>
                  </a:lnTo>
                  <a:lnTo>
                    <a:pt x="120000" y="60109"/>
                  </a:lnTo>
                  <a:lnTo>
                    <a:pt x="119761" y="56869"/>
                  </a:lnTo>
                  <a:lnTo>
                    <a:pt x="119533" y="53848"/>
                  </a:lnTo>
                  <a:lnTo>
                    <a:pt x="119304" y="50828"/>
                  </a:lnTo>
                  <a:lnTo>
                    <a:pt x="118608" y="48045"/>
                  </a:lnTo>
                  <a:lnTo>
                    <a:pt x="118141" y="45025"/>
                  </a:lnTo>
                  <a:lnTo>
                    <a:pt x="117207" y="42242"/>
                  </a:lnTo>
                  <a:lnTo>
                    <a:pt x="116283" y="39460"/>
                  </a:lnTo>
                  <a:lnTo>
                    <a:pt x="115120" y="36677"/>
                  </a:lnTo>
                  <a:lnTo>
                    <a:pt x="113958" y="34123"/>
                  </a:lnTo>
                  <a:lnTo>
                    <a:pt x="112566" y="31569"/>
                  </a:lnTo>
                  <a:lnTo>
                    <a:pt x="111175" y="29016"/>
                  </a:lnTo>
                  <a:lnTo>
                    <a:pt x="109783" y="26462"/>
                  </a:lnTo>
                  <a:lnTo>
                    <a:pt x="106305" y="21821"/>
                  </a:lnTo>
                  <a:lnTo>
                    <a:pt x="102360" y="17647"/>
                  </a:lnTo>
                  <a:lnTo>
                    <a:pt x="98176" y="13693"/>
                  </a:lnTo>
                  <a:lnTo>
                    <a:pt x="93535" y="10215"/>
                  </a:lnTo>
                  <a:lnTo>
                    <a:pt x="90981" y="8823"/>
                  </a:lnTo>
                  <a:lnTo>
                    <a:pt x="88427" y="7432"/>
                  </a:lnTo>
                  <a:lnTo>
                    <a:pt x="85883" y="6041"/>
                  </a:lnTo>
                  <a:lnTo>
                    <a:pt x="83329" y="4878"/>
                  </a:lnTo>
                  <a:lnTo>
                    <a:pt x="80536" y="3716"/>
                  </a:lnTo>
                  <a:lnTo>
                    <a:pt x="77754" y="2792"/>
                  </a:lnTo>
                  <a:lnTo>
                    <a:pt x="74971" y="2096"/>
                  </a:lnTo>
                  <a:lnTo>
                    <a:pt x="71950" y="1400"/>
                  </a:lnTo>
                  <a:lnTo>
                    <a:pt x="69167" y="705"/>
                  </a:lnTo>
                  <a:lnTo>
                    <a:pt x="66146" y="466"/>
                  </a:lnTo>
                  <a:lnTo>
                    <a:pt x="63135" y="238"/>
                  </a:lnTo>
                  <a:lnTo>
                    <a:pt x="59885" y="9"/>
                  </a:lnTo>
                  <a:lnTo>
                    <a:pt x="59885" y="9"/>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3988375" y="3021875"/>
              <a:ext cx="241750" cy="241750"/>
            </a:xfrm>
            <a:custGeom>
              <a:avLst/>
              <a:gdLst/>
              <a:ahLst/>
              <a:cxnLst/>
              <a:rect l="0" t="0" r="0" b="0"/>
              <a:pathLst>
                <a:path w="120000" h="120000" fill="none" extrusionOk="0">
                  <a:moveTo>
                    <a:pt x="59851" y="12"/>
                  </a:moveTo>
                  <a:lnTo>
                    <a:pt x="59851" y="12"/>
                  </a:lnTo>
                  <a:lnTo>
                    <a:pt x="53807" y="310"/>
                  </a:lnTo>
                  <a:lnTo>
                    <a:pt x="47764" y="1216"/>
                  </a:lnTo>
                  <a:lnTo>
                    <a:pt x="42018" y="2730"/>
                  </a:lnTo>
                  <a:lnTo>
                    <a:pt x="36570" y="4852"/>
                  </a:lnTo>
                  <a:lnTo>
                    <a:pt x="31433" y="7259"/>
                  </a:lnTo>
                  <a:lnTo>
                    <a:pt x="26605" y="10287"/>
                  </a:lnTo>
                  <a:lnTo>
                    <a:pt x="21766" y="13911"/>
                  </a:lnTo>
                  <a:lnTo>
                    <a:pt x="17534" y="17844"/>
                  </a:lnTo>
                  <a:lnTo>
                    <a:pt x="13600" y="22076"/>
                  </a:lnTo>
                  <a:lnTo>
                    <a:pt x="10287" y="26605"/>
                  </a:lnTo>
                  <a:lnTo>
                    <a:pt x="7259" y="31445"/>
                  </a:lnTo>
                  <a:lnTo>
                    <a:pt x="4839" y="36881"/>
                  </a:lnTo>
                  <a:lnTo>
                    <a:pt x="2730" y="42328"/>
                  </a:lnTo>
                  <a:lnTo>
                    <a:pt x="1216" y="48062"/>
                  </a:lnTo>
                  <a:lnTo>
                    <a:pt x="310" y="53807"/>
                  </a:lnTo>
                  <a:lnTo>
                    <a:pt x="12" y="60148"/>
                  </a:lnTo>
                  <a:lnTo>
                    <a:pt x="12" y="60148"/>
                  </a:lnTo>
                  <a:lnTo>
                    <a:pt x="310" y="66204"/>
                  </a:lnTo>
                  <a:lnTo>
                    <a:pt x="1216" y="72248"/>
                  </a:lnTo>
                  <a:lnTo>
                    <a:pt x="2730" y="77981"/>
                  </a:lnTo>
                  <a:lnTo>
                    <a:pt x="4839" y="83429"/>
                  </a:lnTo>
                  <a:lnTo>
                    <a:pt x="7259" y="88566"/>
                  </a:lnTo>
                  <a:lnTo>
                    <a:pt x="10287" y="93406"/>
                  </a:lnTo>
                  <a:lnTo>
                    <a:pt x="13600" y="98233"/>
                  </a:lnTo>
                  <a:lnTo>
                    <a:pt x="17534" y="102465"/>
                  </a:lnTo>
                  <a:lnTo>
                    <a:pt x="21766" y="106399"/>
                  </a:lnTo>
                  <a:lnTo>
                    <a:pt x="26605" y="109724"/>
                  </a:lnTo>
                  <a:lnTo>
                    <a:pt x="31433" y="112740"/>
                  </a:lnTo>
                  <a:lnTo>
                    <a:pt x="36570" y="115160"/>
                  </a:lnTo>
                  <a:lnTo>
                    <a:pt x="42018" y="117282"/>
                  </a:lnTo>
                  <a:lnTo>
                    <a:pt x="47764" y="118783"/>
                  </a:lnTo>
                  <a:lnTo>
                    <a:pt x="53807" y="119689"/>
                  </a:lnTo>
                  <a:lnTo>
                    <a:pt x="59851" y="120000"/>
                  </a:lnTo>
                  <a:lnTo>
                    <a:pt x="59851" y="120000"/>
                  </a:lnTo>
                  <a:lnTo>
                    <a:pt x="66192" y="119689"/>
                  </a:lnTo>
                  <a:lnTo>
                    <a:pt x="71937" y="118783"/>
                  </a:lnTo>
                  <a:lnTo>
                    <a:pt x="77683" y="117282"/>
                  </a:lnTo>
                  <a:lnTo>
                    <a:pt x="83118" y="115160"/>
                  </a:lnTo>
                  <a:lnTo>
                    <a:pt x="88554" y="112740"/>
                  </a:lnTo>
                  <a:lnTo>
                    <a:pt x="93394" y="109724"/>
                  </a:lnTo>
                  <a:lnTo>
                    <a:pt x="97935" y="106399"/>
                  </a:lnTo>
                  <a:lnTo>
                    <a:pt x="102155" y="102465"/>
                  </a:lnTo>
                  <a:lnTo>
                    <a:pt x="106088" y="98233"/>
                  </a:lnTo>
                  <a:lnTo>
                    <a:pt x="109712" y="93406"/>
                  </a:lnTo>
                  <a:lnTo>
                    <a:pt x="112740" y="88566"/>
                  </a:lnTo>
                  <a:lnTo>
                    <a:pt x="115160" y="83429"/>
                  </a:lnTo>
                  <a:lnTo>
                    <a:pt x="117269" y="77981"/>
                  </a:lnTo>
                  <a:lnTo>
                    <a:pt x="118783" y="72248"/>
                  </a:lnTo>
                  <a:lnTo>
                    <a:pt x="119689" y="66204"/>
                  </a:lnTo>
                  <a:lnTo>
                    <a:pt x="119987" y="60148"/>
                  </a:lnTo>
                  <a:lnTo>
                    <a:pt x="119987" y="60148"/>
                  </a:lnTo>
                  <a:lnTo>
                    <a:pt x="119689" y="53807"/>
                  </a:lnTo>
                  <a:lnTo>
                    <a:pt x="118783" y="48062"/>
                  </a:lnTo>
                  <a:lnTo>
                    <a:pt x="117269" y="42328"/>
                  </a:lnTo>
                  <a:lnTo>
                    <a:pt x="115160" y="36881"/>
                  </a:lnTo>
                  <a:lnTo>
                    <a:pt x="112740" y="31445"/>
                  </a:lnTo>
                  <a:lnTo>
                    <a:pt x="109712" y="26605"/>
                  </a:lnTo>
                  <a:lnTo>
                    <a:pt x="106088" y="22076"/>
                  </a:lnTo>
                  <a:lnTo>
                    <a:pt x="102155" y="17844"/>
                  </a:lnTo>
                  <a:lnTo>
                    <a:pt x="97935" y="13911"/>
                  </a:lnTo>
                  <a:lnTo>
                    <a:pt x="93394" y="10287"/>
                  </a:lnTo>
                  <a:lnTo>
                    <a:pt x="88554" y="7259"/>
                  </a:lnTo>
                  <a:lnTo>
                    <a:pt x="83118" y="4852"/>
                  </a:lnTo>
                  <a:lnTo>
                    <a:pt x="77683" y="2730"/>
                  </a:lnTo>
                  <a:lnTo>
                    <a:pt x="71937" y="1216"/>
                  </a:lnTo>
                  <a:lnTo>
                    <a:pt x="66192" y="310"/>
                  </a:lnTo>
                  <a:lnTo>
                    <a:pt x="59851" y="12"/>
                  </a:lnTo>
                  <a:lnTo>
                    <a:pt x="59851" y="12"/>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4024300" y="3058425"/>
              <a:ext cx="84650" cy="84650"/>
            </a:xfrm>
            <a:custGeom>
              <a:avLst/>
              <a:gdLst/>
              <a:ahLst/>
              <a:cxnLst/>
              <a:rect l="0" t="0" r="0" b="0"/>
              <a:pathLst>
                <a:path w="120000" h="120000" fill="none" extrusionOk="0">
                  <a:moveTo>
                    <a:pt x="0" y="119964"/>
                  </a:moveTo>
                  <a:lnTo>
                    <a:pt x="0" y="119964"/>
                  </a:lnTo>
                  <a:lnTo>
                    <a:pt x="886" y="107028"/>
                  </a:lnTo>
                  <a:lnTo>
                    <a:pt x="2622" y="95829"/>
                  </a:lnTo>
                  <a:lnTo>
                    <a:pt x="5209" y="83744"/>
                  </a:lnTo>
                  <a:lnTo>
                    <a:pt x="9497" y="73360"/>
                  </a:lnTo>
                  <a:lnTo>
                    <a:pt x="14672" y="62161"/>
                  </a:lnTo>
                  <a:lnTo>
                    <a:pt x="20732" y="52663"/>
                  </a:lnTo>
                  <a:lnTo>
                    <a:pt x="27643" y="43165"/>
                  </a:lnTo>
                  <a:lnTo>
                    <a:pt x="35404" y="34518"/>
                  </a:lnTo>
                  <a:lnTo>
                    <a:pt x="44051" y="26757"/>
                  </a:lnTo>
                  <a:lnTo>
                    <a:pt x="53514" y="19846"/>
                  </a:lnTo>
                  <a:lnTo>
                    <a:pt x="63012" y="13821"/>
                  </a:lnTo>
                  <a:lnTo>
                    <a:pt x="73396" y="8647"/>
                  </a:lnTo>
                  <a:lnTo>
                    <a:pt x="84595" y="5174"/>
                  </a:lnTo>
                  <a:lnTo>
                    <a:pt x="95829" y="1736"/>
                  </a:lnTo>
                  <a:lnTo>
                    <a:pt x="107914" y="0"/>
                  </a:lnTo>
                  <a:lnTo>
                    <a:pt x="120000"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4205750" y="3248375"/>
              <a:ext cx="154050" cy="153475"/>
            </a:xfrm>
            <a:custGeom>
              <a:avLst/>
              <a:gdLst/>
              <a:ahLst/>
              <a:cxnLst/>
              <a:rect l="0" t="0" r="0" b="0"/>
              <a:pathLst>
                <a:path w="120000" h="120000" fill="none" extrusionOk="0">
                  <a:moveTo>
                    <a:pt x="0" y="20016"/>
                  </a:moveTo>
                  <a:lnTo>
                    <a:pt x="96767" y="117126"/>
                  </a:lnTo>
                  <a:lnTo>
                    <a:pt x="96767" y="117126"/>
                  </a:lnTo>
                  <a:lnTo>
                    <a:pt x="98188" y="118084"/>
                  </a:lnTo>
                  <a:lnTo>
                    <a:pt x="99610" y="119042"/>
                  </a:lnTo>
                  <a:lnTo>
                    <a:pt x="101499" y="119511"/>
                  </a:lnTo>
                  <a:lnTo>
                    <a:pt x="103407" y="119980"/>
                  </a:lnTo>
                  <a:lnTo>
                    <a:pt x="105296" y="119511"/>
                  </a:lnTo>
                  <a:lnTo>
                    <a:pt x="106718" y="119042"/>
                  </a:lnTo>
                  <a:lnTo>
                    <a:pt x="108607" y="118084"/>
                  </a:lnTo>
                  <a:lnTo>
                    <a:pt x="110048" y="117126"/>
                  </a:lnTo>
                  <a:lnTo>
                    <a:pt x="117156" y="109991"/>
                  </a:lnTo>
                  <a:lnTo>
                    <a:pt x="117156" y="109991"/>
                  </a:lnTo>
                  <a:lnTo>
                    <a:pt x="118578" y="108564"/>
                  </a:lnTo>
                  <a:lnTo>
                    <a:pt x="119532" y="106649"/>
                  </a:lnTo>
                  <a:lnTo>
                    <a:pt x="120000" y="104753"/>
                  </a:lnTo>
                  <a:lnTo>
                    <a:pt x="120000" y="103326"/>
                  </a:lnTo>
                  <a:lnTo>
                    <a:pt x="120000" y="101410"/>
                  </a:lnTo>
                  <a:lnTo>
                    <a:pt x="119532" y="99514"/>
                  </a:lnTo>
                  <a:lnTo>
                    <a:pt x="118578" y="98087"/>
                  </a:lnTo>
                  <a:lnTo>
                    <a:pt x="117156" y="96191"/>
                  </a:lnTo>
                  <a:lnTo>
                    <a:pt x="20876" y="19"/>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Shape 35"/>
          <p:cNvSpPr/>
          <p:nvPr/>
        </p:nvSpPr>
        <p:spPr>
          <a:xfrm rot="10800000" flipH="1">
            <a:off x="733425" y="393602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rot="10800000" flipH="1">
            <a:off x="738526" y="100850"/>
            <a:ext cx="428700" cy="3711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1019340" y="4167058"/>
            <a:ext cx="248073" cy="248058"/>
          </a:xfrm>
          <a:custGeom>
            <a:avLst/>
            <a:gdLst/>
            <a:ahLst/>
            <a:cxnLst/>
            <a:rect l="0" t="0" r="0" b="0"/>
            <a:pathLst>
              <a:path w="120000" h="120000" extrusionOk="0">
                <a:moveTo>
                  <a:pt x="61898" y="40520"/>
                </a:moveTo>
                <a:lnTo>
                  <a:pt x="63790" y="40858"/>
                </a:lnTo>
                <a:lnTo>
                  <a:pt x="65520" y="41381"/>
                </a:lnTo>
                <a:lnTo>
                  <a:pt x="67411" y="41896"/>
                </a:lnTo>
                <a:lnTo>
                  <a:pt x="69134" y="42757"/>
                </a:lnTo>
                <a:lnTo>
                  <a:pt x="70687" y="43795"/>
                </a:lnTo>
                <a:lnTo>
                  <a:pt x="72240" y="44826"/>
                </a:lnTo>
                <a:lnTo>
                  <a:pt x="73792" y="46209"/>
                </a:lnTo>
                <a:lnTo>
                  <a:pt x="75169" y="47755"/>
                </a:lnTo>
                <a:lnTo>
                  <a:pt x="76207" y="49308"/>
                </a:lnTo>
                <a:lnTo>
                  <a:pt x="77237" y="50861"/>
                </a:lnTo>
                <a:lnTo>
                  <a:pt x="78098" y="52584"/>
                </a:lnTo>
                <a:lnTo>
                  <a:pt x="78621" y="54483"/>
                </a:lnTo>
                <a:lnTo>
                  <a:pt x="79136" y="56205"/>
                </a:lnTo>
                <a:lnTo>
                  <a:pt x="79482" y="58104"/>
                </a:lnTo>
                <a:lnTo>
                  <a:pt x="79482" y="59996"/>
                </a:lnTo>
                <a:lnTo>
                  <a:pt x="79482" y="61895"/>
                </a:lnTo>
                <a:lnTo>
                  <a:pt x="79136" y="63794"/>
                </a:lnTo>
                <a:lnTo>
                  <a:pt x="78621" y="65516"/>
                </a:lnTo>
                <a:lnTo>
                  <a:pt x="78098" y="67415"/>
                </a:lnTo>
                <a:lnTo>
                  <a:pt x="77237" y="69138"/>
                </a:lnTo>
                <a:lnTo>
                  <a:pt x="76207" y="70691"/>
                </a:lnTo>
                <a:lnTo>
                  <a:pt x="75169" y="72237"/>
                </a:lnTo>
                <a:lnTo>
                  <a:pt x="73792" y="73790"/>
                </a:lnTo>
                <a:lnTo>
                  <a:pt x="72240" y="75173"/>
                </a:lnTo>
                <a:lnTo>
                  <a:pt x="70687" y="76204"/>
                </a:lnTo>
                <a:lnTo>
                  <a:pt x="69134" y="77242"/>
                </a:lnTo>
                <a:lnTo>
                  <a:pt x="67411" y="78103"/>
                </a:lnTo>
                <a:lnTo>
                  <a:pt x="65520" y="78618"/>
                </a:lnTo>
                <a:lnTo>
                  <a:pt x="63790" y="79134"/>
                </a:lnTo>
                <a:lnTo>
                  <a:pt x="61898" y="79479"/>
                </a:lnTo>
                <a:lnTo>
                  <a:pt x="58101" y="79479"/>
                </a:lnTo>
                <a:lnTo>
                  <a:pt x="56209" y="79134"/>
                </a:lnTo>
                <a:lnTo>
                  <a:pt x="54487" y="78618"/>
                </a:lnTo>
                <a:lnTo>
                  <a:pt x="52588" y="78103"/>
                </a:lnTo>
                <a:lnTo>
                  <a:pt x="50865" y="77242"/>
                </a:lnTo>
                <a:lnTo>
                  <a:pt x="49312" y="76204"/>
                </a:lnTo>
                <a:lnTo>
                  <a:pt x="47760" y="75173"/>
                </a:lnTo>
                <a:lnTo>
                  <a:pt x="46207" y="73790"/>
                </a:lnTo>
                <a:lnTo>
                  <a:pt x="44830" y="72237"/>
                </a:lnTo>
                <a:lnTo>
                  <a:pt x="43792" y="70691"/>
                </a:lnTo>
                <a:lnTo>
                  <a:pt x="42762" y="69138"/>
                </a:lnTo>
                <a:lnTo>
                  <a:pt x="41901" y="67415"/>
                </a:lnTo>
                <a:lnTo>
                  <a:pt x="41378" y="65516"/>
                </a:lnTo>
                <a:lnTo>
                  <a:pt x="40863" y="63794"/>
                </a:lnTo>
                <a:lnTo>
                  <a:pt x="40517" y="61895"/>
                </a:lnTo>
                <a:lnTo>
                  <a:pt x="40517" y="59996"/>
                </a:lnTo>
                <a:lnTo>
                  <a:pt x="40517" y="58104"/>
                </a:lnTo>
                <a:lnTo>
                  <a:pt x="40863" y="56205"/>
                </a:lnTo>
                <a:lnTo>
                  <a:pt x="41378" y="54483"/>
                </a:lnTo>
                <a:lnTo>
                  <a:pt x="41901" y="52584"/>
                </a:lnTo>
                <a:lnTo>
                  <a:pt x="42762" y="50861"/>
                </a:lnTo>
                <a:lnTo>
                  <a:pt x="43792" y="49308"/>
                </a:lnTo>
                <a:lnTo>
                  <a:pt x="44830" y="47755"/>
                </a:lnTo>
                <a:lnTo>
                  <a:pt x="46207" y="46209"/>
                </a:lnTo>
                <a:lnTo>
                  <a:pt x="47760" y="44826"/>
                </a:lnTo>
                <a:lnTo>
                  <a:pt x="49312" y="43795"/>
                </a:lnTo>
                <a:lnTo>
                  <a:pt x="50865" y="42757"/>
                </a:lnTo>
                <a:lnTo>
                  <a:pt x="52588" y="41896"/>
                </a:lnTo>
                <a:lnTo>
                  <a:pt x="54487" y="41381"/>
                </a:lnTo>
                <a:lnTo>
                  <a:pt x="56209" y="40858"/>
                </a:lnTo>
                <a:lnTo>
                  <a:pt x="58101" y="40520"/>
                </a:lnTo>
                <a:close/>
                <a:moveTo>
                  <a:pt x="55863" y="0"/>
                </a:moveTo>
                <a:lnTo>
                  <a:pt x="54656" y="176"/>
                </a:lnTo>
                <a:lnTo>
                  <a:pt x="53618" y="515"/>
                </a:lnTo>
                <a:lnTo>
                  <a:pt x="52757" y="1037"/>
                </a:lnTo>
                <a:lnTo>
                  <a:pt x="51727" y="1722"/>
                </a:lnTo>
                <a:lnTo>
                  <a:pt x="51035" y="2414"/>
                </a:lnTo>
                <a:lnTo>
                  <a:pt x="50343" y="3451"/>
                </a:lnTo>
                <a:lnTo>
                  <a:pt x="50004" y="4482"/>
                </a:lnTo>
                <a:lnTo>
                  <a:pt x="49658" y="5520"/>
                </a:lnTo>
                <a:lnTo>
                  <a:pt x="48275" y="17930"/>
                </a:lnTo>
                <a:lnTo>
                  <a:pt x="45861" y="18622"/>
                </a:lnTo>
                <a:lnTo>
                  <a:pt x="43277" y="19652"/>
                </a:lnTo>
                <a:lnTo>
                  <a:pt x="40863" y="20690"/>
                </a:lnTo>
                <a:lnTo>
                  <a:pt x="38449" y="21897"/>
                </a:lnTo>
                <a:lnTo>
                  <a:pt x="28792" y="14309"/>
                </a:lnTo>
                <a:lnTo>
                  <a:pt x="27762" y="13624"/>
                </a:lnTo>
                <a:lnTo>
                  <a:pt x="26724" y="13278"/>
                </a:lnTo>
                <a:lnTo>
                  <a:pt x="25694" y="12932"/>
                </a:lnTo>
                <a:lnTo>
                  <a:pt x="24656" y="12932"/>
                </a:lnTo>
                <a:lnTo>
                  <a:pt x="23449" y="13101"/>
                </a:lnTo>
                <a:lnTo>
                  <a:pt x="22418" y="13447"/>
                </a:lnTo>
                <a:lnTo>
                  <a:pt x="21381" y="13963"/>
                </a:lnTo>
                <a:lnTo>
                  <a:pt x="20520" y="14654"/>
                </a:lnTo>
                <a:lnTo>
                  <a:pt x="14661" y="20521"/>
                </a:lnTo>
                <a:lnTo>
                  <a:pt x="13969" y="21382"/>
                </a:lnTo>
                <a:lnTo>
                  <a:pt x="13454" y="22413"/>
                </a:lnTo>
                <a:lnTo>
                  <a:pt x="13108" y="23450"/>
                </a:lnTo>
                <a:lnTo>
                  <a:pt x="12938" y="24657"/>
                </a:lnTo>
                <a:lnTo>
                  <a:pt x="12938" y="25688"/>
                </a:lnTo>
                <a:lnTo>
                  <a:pt x="13277" y="26726"/>
                </a:lnTo>
                <a:lnTo>
                  <a:pt x="13623" y="27756"/>
                </a:lnTo>
                <a:lnTo>
                  <a:pt x="14315" y="28794"/>
                </a:lnTo>
                <a:lnTo>
                  <a:pt x="21903" y="38451"/>
                </a:lnTo>
                <a:lnTo>
                  <a:pt x="20696" y="40858"/>
                </a:lnTo>
                <a:lnTo>
                  <a:pt x="19658" y="43273"/>
                </a:lnTo>
                <a:lnTo>
                  <a:pt x="18628" y="45863"/>
                </a:lnTo>
                <a:lnTo>
                  <a:pt x="17936" y="48278"/>
                </a:lnTo>
                <a:lnTo>
                  <a:pt x="5520" y="49654"/>
                </a:lnTo>
                <a:lnTo>
                  <a:pt x="4489" y="50000"/>
                </a:lnTo>
                <a:lnTo>
                  <a:pt x="3451" y="50346"/>
                </a:lnTo>
                <a:lnTo>
                  <a:pt x="2421" y="51031"/>
                </a:lnTo>
                <a:lnTo>
                  <a:pt x="1729" y="51723"/>
                </a:lnTo>
                <a:lnTo>
                  <a:pt x="1037" y="52760"/>
                </a:lnTo>
                <a:lnTo>
                  <a:pt x="522" y="53621"/>
                </a:lnTo>
                <a:lnTo>
                  <a:pt x="176" y="54652"/>
                </a:lnTo>
                <a:lnTo>
                  <a:pt x="7" y="55859"/>
                </a:lnTo>
                <a:lnTo>
                  <a:pt x="7" y="64140"/>
                </a:lnTo>
                <a:lnTo>
                  <a:pt x="176" y="65347"/>
                </a:lnTo>
                <a:lnTo>
                  <a:pt x="522" y="66378"/>
                </a:lnTo>
                <a:lnTo>
                  <a:pt x="1037" y="67239"/>
                </a:lnTo>
                <a:lnTo>
                  <a:pt x="1729" y="68276"/>
                </a:lnTo>
                <a:lnTo>
                  <a:pt x="2421" y="68961"/>
                </a:lnTo>
                <a:lnTo>
                  <a:pt x="3451" y="69653"/>
                </a:lnTo>
                <a:lnTo>
                  <a:pt x="4489" y="69999"/>
                </a:lnTo>
                <a:lnTo>
                  <a:pt x="5520" y="70345"/>
                </a:lnTo>
                <a:lnTo>
                  <a:pt x="17936" y="71721"/>
                </a:lnTo>
                <a:lnTo>
                  <a:pt x="18628" y="74136"/>
                </a:lnTo>
                <a:lnTo>
                  <a:pt x="19658" y="76719"/>
                </a:lnTo>
                <a:lnTo>
                  <a:pt x="20696" y="79134"/>
                </a:lnTo>
                <a:lnTo>
                  <a:pt x="21903" y="81548"/>
                </a:lnTo>
                <a:lnTo>
                  <a:pt x="14315" y="91205"/>
                </a:lnTo>
                <a:lnTo>
                  <a:pt x="13623" y="92243"/>
                </a:lnTo>
                <a:lnTo>
                  <a:pt x="13277" y="93273"/>
                </a:lnTo>
                <a:lnTo>
                  <a:pt x="12938" y="94311"/>
                </a:lnTo>
                <a:lnTo>
                  <a:pt x="12938" y="95342"/>
                </a:lnTo>
                <a:lnTo>
                  <a:pt x="13108" y="96549"/>
                </a:lnTo>
                <a:lnTo>
                  <a:pt x="13454" y="97586"/>
                </a:lnTo>
                <a:lnTo>
                  <a:pt x="13969" y="98617"/>
                </a:lnTo>
                <a:lnTo>
                  <a:pt x="14661" y="99478"/>
                </a:lnTo>
                <a:lnTo>
                  <a:pt x="20520" y="105345"/>
                </a:lnTo>
                <a:lnTo>
                  <a:pt x="21381" y="106029"/>
                </a:lnTo>
                <a:lnTo>
                  <a:pt x="22418" y="106552"/>
                </a:lnTo>
                <a:lnTo>
                  <a:pt x="23449" y="106890"/>
                </a:lnTo>
                <a:lnTo>
                  <a:pt x="24656" y="107067"/>
                </a:lnTo>
                <a:lnTo>
                  <a:pt x="25694" y="107067"/>
                </a:lnTo>
                <a:lnTo>
                  <a:pt x="26724" y="106721"/>
                </a:lnTo>
                <a:lnTo>
                  <a:pt x="27762" y="106375"/>
                </a:lnTo>
                <a:lnTo>
                  <a:pt x="28792" y="105860"/>
                </a:lnTo>
                <a:lnTo>
                  <a:pt x="38449" y="98102"/>
                </a:lnTo>
                <a:lnTo>
                  <a:pt x="40863" y="99309"/>
                </a:lnTo>
                <a:lnTo>
                  <a:pt x="43277" y="100340"/>
                </a:lnTo>
                <a:lnTo>
                  <a:pt x="45861" y="101377"/>
                </a:lnTo>
                <a:lnTo>
                  <a:pt x="48275" y="102069"/>
                </a:lnTo>
                <a:lnTo>
                  <a:pt x="49658" y="114479"/>
                </a:lnTo>
                <a:lnTo>
                  <a:pt x="50004" y="115517"/>
                </a:lnTo>
                <a:lnTo>
                  <a:pt x="50343" y="116548"/>
                </a:lnTo>
                <a:lnTo>
                  <a:pt x="51035" y="117585"/>
                </a:lnTo>
                <a:lnTo>
                  <a:pt x="51727" y="118270"/>
                </a:lnTo>
                <a:lnTo>
                  <a:pt x="52757" y="118962"/>
                </a:lnTo>
                <a:lnTo>
                  <a:pt x="53618" y="119477"/>
                </a:lnTo>
                <a:lnTo>
                  <a:pt x="54656" y="119823"/>
                </a:lnTo>
                <a:lnTo>
                  <a:pt x="55863" y="120000"/>
                </a:lnTo>
                <a:lnTo>
                  <a:pt x="64136" y="120000"/>
                </a:lnTo>
                <a:lnTo>
                  <a:pt x="65343" y="119823"/>
                </a:lnTo>
                <a:lnTo>
                  <a:pt x="66381" y="119477"/>
                </a:lnTo>
                <a:lnTo>
                  <a:pt x="67242" y="118962"/>
                </a:lnTo>
                <a:lnTo>
                  <a:pt x="68272" y="118270"/>
                </a:lnTo>
                <a:lnTo>
                  <a:pt x="68964" y="117585"/>
                </a:lnTo>
                <a:lnTo>
                  <a:pt x="69656" y="116548"/>
                </a:lnTo>
                <a:lnTo>
                  <a:pt x="70002" y="115517"/>
                </a:lnTo>
                <a:lnTo>
                  <a:pt x="70341" y="114479"/>
                </a:lnTo>
                <a:lnTo>
                  <a:pt x="71724" y="102069"/>
                </a:lnTo>
                <a:lnTo>
                  <a:pt x="74138" y="101377"/>
                </a:lnTo>
                <a:lnTo>
                  <a:pt x="76722" y="100340"/>
                </a:lnTo>
                <a:lnTo>
                  <a:pt x="79136" y="99309"/>
                </a:lnTo>
                <a:lnTo>
                  <a:pt x="81550" y="98102"/>
                </a:lnTo>
                <a:lnTo>
                  <a:pt x="91207" y="105860"/>
                </a:lnTo>
                <a:lnTo>
                  <a:pt x="92237" y="106375"/>
                </a:lnTo>
                <a:lnTo>
                  <a:pt x="93275" y="106721"/>
                </a:lnTo>
                <a:lnTo>
                  <a:pt x="94305" y="107067"/>
                </a:lnTo>
                <a:lnTo>
                  <a:pt x="95343" y="107067"/>
                </a:lnTo>
                <a:lnTo>
                  <a:pt x="96550" y="106890"/>
                </a:lnTo>
                <a:lnTo>
                  <a:pt x="97581" y="106552"/>
                </a:lnTo>
                <a:lnTo>
                  <a:pt x="98618" y="106029"/>
                </a:lnTo>
                <a:lnTo>
                  <a:pt x="99480" y="105345"/>
                </a:lnTo>
                <a:lnTo>
                  <a:pt x="105338" y="99478"/>
                </a:lnTo>
                <a:lnTo>
                  <a:pt x="106030" y="98617"/>
                </a:lnTo>
                <a:lnTo>
                  <a:pt x="106545" y="97586"/>
                </a:lnTo>
                <a:lnTo>
                  <a:pt x="106891" y="96549"/>
                </a:lnTo>
                <a:lnTo>
                  <a:pt x="107068" y="95342"/>
                </a:lnTo>
                <a:lnTo>
                  <a:pt x="107068" y="94311"/>
                </a:lnTo>
                <a:lnTo>
                  <a:pt x="106722" y="93273"/>
                </a:lnTo>
                <a:lnTo>
                  <a:pt x="106376" y="92243"/>
                </a:lnTo>
                <a:lnTo>
                  <a:pt x="105861" y="91205"/>
                </a:lnTo>
                <a:lnTo>
                  <a:pt x="98103" y="81548"/>
                </a:lnTo>
                <a:lnTo>
                  <a:pt x="99303" y="79134"/>
                </a:lnTo>
                <a:lnTo>
                  <a:pt x="100341" y="76719"/>
                </a:lnTo>
                <a:lnTo>
                  <a:pt x="101378" y="74136"/>
                </a:lnTo>
                <a:lnTo>
                  <a:pt x="102063" y="71721"/>
                </a:lnTo>
                <a:lnTo>
                  <a:pt x="114480" y="70345"/>
                </a:lnTo>
                <a:lnTo>
                  <a:pt x="115510" y="69999"/>
                </a:lnTo>
                <a:lnTo>
                  <a:pt x="116548" y="69653"/>
                </a:lnTo>
                <a:lnTo>
                  <a:pt x="117578" y="68961"/>
                </a:lnTo>
                <a:lnTo>
                  <a:pt x="118270" y="68276"/>
                </a:lnTo>
                <a:lnTo>
                  <a:pt x="118962" y="67239"/>
                </a:lnTo>
                <a:lnTo>
                  <a:pt x="119477" y="66378"/>
                </a:lnTo>
                <a:lnTo>
                  <a:pt x="119823" y="65347"/>
                </a:lnTo>
                <a:lnTo>
                  <a:pt x="119992" y="64140"/>
                </a:lnTo>
                <a:lnTo>
                  <a:pt x="119992" y="55859"/>
                </a:lnTo>
                <a:lnTo>
                  <a:pt x="119823" y="54652"/>
                </a:lnTo>
                <a:lnTo>
                  <a:pt x="119477" y="53621"/>
                </a:lnTo>
                <a:lnTo>
                  <a:pt x="118962" y="52760"/>
                </a:lnTo>
                <a:lnTo>
                  <a:pt x="118270" y="51723"/>
                </a:lnTo>
                <a:lnTo>
                  <a:pt x="117578" y="51031"/>
                </a:lnTo>
                <a:lnTo>
                  <a:pt x="116548" y="50346"/>
                </a:lnTo>
                <a:lnTo>
                  <a:pt x="115510" y="50000"/>
                </a:lnTo>
                <a:lnTo>
                  <a:pt x="114480" y="49654"/>
                </a:lnTo>
                <a:lnTo>
                  <a:pt x="102063" y="48278"/>
                </a:lnTo>
                <a:lnTo>
                  <a:pt x="101378" y="45863"/>
                </a:lnTo>
                <a:lnTo>
                  <a:pt x="100341" y="43273"/>
                </a:lnTo>
                <a:lnTo>
                  <a:pt x="99303" y="40858"/>
                </a:lnTo>
                <a:lnTo>
                  <a:pt x="98103" y="38451"/>
                </a:lnTo>
                <a:lnTo>
                  <a:pt x="105861" y="28794"/>
                </a:lnTo>
                <a:lnTo>
                  <a:pt x="106376" y="27756"/>
                </a:lnTo>
                <a:lnTo>
                  <a:pt x="106722" y="26726"/>
                </a:lnTo>
                <a:lnTo>
                  <a:pt x="107068" y="25688"/>
                </a:lnTo>
                <a:lnTo>
                  <a:pt x="107068" y="24657"/>
                </a:lnTo>
                <a:lnTo>
                  <a:pt x="106891" y="23450"/>
                </a:lnTo>
                <a:lnTo>
                  <a:pt x="106545" y="22413"/>
                </a:lnTo>
                <a:lnTo>
                  <a:pt x="106030" y="21382"/>
                </a:lnTo>
                <a:lnTo>
                  <a:pt x="105338" y="20521"/>
                </a:lnTo>
                <a:lnTo>
                  <a:pt x="99480" y="14654"/>
                </a:lnTo>
                <a:lnTo>
                  <a:pt x="98618" y="13963"/>
                </a:lnTo>
                <a:lnTo>
                  <a:pt x="97581" y="13447"/>
                </a:lnTo>
                <a:lnTo>
                  <a:pt x="96550" y="13101"/>
                </a:lnTo>
                <a:lnTo>
                  <a:pt x="95343" y="12932"/>
                </a:lnTo>
                <a:lnTo>
                  <a:pt x="94305" y="12932"/>
                </a:lnTo>
                <a:lnTo>
                  <a:pt x="93275" y="13278"/>
                </a:lnTo>
                <a:lnTo>
                  <a:pt x="92237" y="13624"/>
                </a:lnTo>
                <a:lnTo>
                  <a:pt x="91207" y="14309"/>
                </a:lnTo>
                <a:lnTo>
                  <a:pt x="81550" y="21897"/>
                </a:lnTo>
                <a:lnTo>
                  <a:pt x="79136" y="20690"/>
                </a:lnTo>
                <a:lnTo>
                  <a:pt x="76722" y="19652"/>
                </a:lnTo>
                <a:lnTo>
                  <a:pt x="74138" y="18622"/>
                </a:lnTo>
                <a:lnTo>
                  <a:pt x="71724" y="17930"/>
                </a:lnTo>
                <a:lnTo>
                  <a:pt x="70341" y="5520"/>
                </a:lnTo>
                <a:lnTo>
                  <a:pt x="70002" y="4482"/>
                </a:lnTo>
                <a:lnTo>
                  <a:pt x="69656" y="3451"/>
                </a:lnTo>
                <a:lnTo>
                  <a:pt x="68964" y="2414"/>
                </a:lnTo>
                <a:lnTo>
                  <a:pt x="68272" y="1722"/>
                </a:lnTo>
                <a:lnTo>
                  <a:pt x="67242" y="1037"/>
                </a:lnTo>
                <a:lnTo>
                  <a:pt x="66381" y="515"/>
                </a:lnTo>
                <a:lnTo>
                  <a:pt x="65343" y="176"/>
                </a:lnTo>
                <a:lnTo>
                  <a:pt x="64136" y="0"/>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Shape 40"/>
          <p:cNvGrpSpPr/>
          <p:nvPr/>
        </p:nvGrpSpPr>
        <p:grpSpPr>
          <a:xfrm>
            <a:off x="-50285" y="1452794"/>
            <a:ext cx="624844" cy="599376"/>
            <a:chOff x="5241175" y="4959100"/>
            <a:chExt cx="539775" cy="517775"/>
          </a:xfrm>
        </p:grpSpPr>
        <p:sp>
          <p:nvSpPr>
            <p:cNvPr id="41" name="Shape 41"/>
            <p:cNvSpPr/>
            <p:nvPr/>
          </p:nvSpPr>
          <p:spPr>
            <a:xfrm>
              <a:off x="5575150" y="4959100"/>
              <a:ext cx="161225" cy="178300"/>
            </a:xfrm>
            <a:custGeom>
              <a:avLst/>
              <a:gdLst/>
              <a:ahLst/>
              <a:cxnLst/>
              <a:rect l="0" t="0" r="0" b="0"/>
              <a:pathLst>
                <a:path w="120000" h="120000" extrusionOk="0">
                  <a:moveTo>
                    <a:pt x="86357" y="0"/>
                  </a:moveTo>
                  <a:lnTo>
                    <a:pt x="83175" y="420"/>
                  </a:lnTo>
                  <a:lnTo>
                    <a:pt x="79993" y="824"/>
                  </a:lnTo>
                  <a:lnTo>
                    <a:pt x="76811" y="1648"/>
                  </a:lnTo>
                  <a:lnTo>
                    <a:pt x="73630" y="2473"/>
                  </a:lnTo>
                  <a:lnTo>
                    <a:pt x="70448" y="3701"/>
                  </a:lnTo>
                  <a:lnTo>
                    <a:pt x="67731" y="5350"/>
                  </a:lnTo>
                  <a:lnTo>
                    <a:pt x="65442" y="6982"/>
                  </a:lnTo>
                  <a:lnTo>
                    <a:pt x="63172" y="9052"/>
                  </a:lnTo>
                  <a:lnTo>
                    <a:pt x="60902" y="11104"/>
                  </a:lnTo>
                  <a:lnTo>
                    <a:pt x="59078" y="13561"/>
                  </a:lnTo>
                  <a:lnTo>
                    <a:pt x="57273" y="16034"/>
                  </a:lnTo>
                  <a:lnTo>
                    <a:pt x="55915" y="18491"/>
                  </a:lnTo>
                  <a:lnTo>
                    <a:pt x="54538" y="21368"/>
                  </a:lnTo>
                  <a:lnTo>
                    <a:pt x="54092" y="24245"/>
                  </a:lnTo>
                  <a:lnTo>
                    <a:pt x="53626" y="27122"/>
                  </a:lnTo>
                  <a:lnTo>
                    <a:pt x="53180" y="30420"/>
                  </a:lnTo>
                  <a:lnTo>
                    <a:pt x="53626" y="34929"/>
                  </a:lnTo>
                  <a:lnTo>
                    <a:pt x="55003" y="39455"/>
                  </a:lnTo>
                  <a:lnTo>
                    <a:pt x="56808" y="43561"/>
                  </a:lnTo>
                  <a:lnTo>
                    <a:pt x="59078" y="47263"/>
                  </a:lnTo>
                  <a:lnTo>
                    <a:pt x="0" y="110140"/>
                  </a:lnTo>
                  <a:lnTo>
                    <a:pt x="6828" y="114649"/>
                  </a:lnTo>
                  <a:lnTo>
                    <a:pt x="13192" y="120000"/>
                  </a:lnTo>
                  <a:lnTo>
                    <a:pt x="72271" y="57526"/>
                  </a:lnTo>
                  <a:lnTo>
                    <a:pt x="75453" y="58771"/>
                  </a:lnTo>
                  <a:lnTo>
                    <a:pt x="79082" y="59596"/>
                  </a:lnTo>
                  <a:lnTo>
                    <a:pt x="82710" y="60000"/>
                  </a:lnTo>
                  <a:lnTo>
                    <a:pt x="86357" y="60403"/>
                  </a:lnTo>
                  <a:lnTo>
                    <a:pt x="89986" y="60000"/>
                  </a:lnTo>
                  <a:lnTo>
                    <a:pt x="93167" y="59596"/>
                  </a:lnTo>
                  <a:lnTo>
                    <a:pt x="96349" y="59175"/>
                  </a:lnTo>
                  <a:lnTo>
                    <a:pt x="99531" y="57947"/>
                  </a:lnTo>
                  <a:lnTo>
                    <a:pt x="102267" y="56719"/>
                  </a:lnTo>
                  <a:lnTo>
                    <a:pt x="104983" y="55070"/>
                  </a:lnTo>
                  <a:lnTo>
                    <a:pt x="107719" y="53421"/>
                  </a:lnTo>
                  <a:lnTo>
                    <a:pt x="109989" y="51368"/>
                  </a:lnTo>
                  <a:lnTo>
                    <a:pt x="112259" y="49315"/>
                  </a:lnTo>
                  <a:lnTo>
                    <a:pt x="114082" y="47263"/>
                  </a:lnTo>
                  <a:lnTo>
                    <a:pt x="115887" y="44385"/>
                  </a:lnTo>
                  <a:lnTo>
                    <a:pt x="117264" y="41912"/>
                  </a:lnTo>
                  <a:lnTo>
                    <a:pt x="118157" y="39035"/>
                  </a:lnTo>
                  <a:lnTo>
                    <a:pt x="119069" y="36158"/>
                  </a:lnTo>
                  <a:lnTo>
                    <a:pt x="119534" y="33297"/>
                  </a:lnTo>
                  <a:lnTo>
                    <a:pt x="119981" y="30420"/>
                  </a:lnTo>
                  <a:lnTo>
                    <a:pt x="119534" y="27122"/>
                  </a:lnTo>
                  <a:lnTo>
                    <a:pt x="119069" y="24245"/>
                  </a:lnTo>
                  <a:lnTo>
                    <a:pt x="118157" y="21368"/>
                  </a:lnTo>
                  <a:lnTo>
                    <a:pt x="117264" y="18491"/>
                  </a:lnTo>
                  <a:lnTo>
                    <a:pt x="115887" y="16034"/>
                  </a:lnTo>
                  <a:lnTo>
                    <a:pt x="114082" y="13561"/>
                  </a:lnTo>
                  <a:lnTo>
                    <a:pt x="112259" y="11104"/>
                  </a:lnTo>
                  <a:lnTo>
                    <a:pt x="109989" y="9052"/>
                  </a:lnTo>
                  <a:lnTo>
                    <a:pt x="107719" y="6982"/>
                  </a:lnTo>
                  <a:lnTo>
                    <a:pt x="104983" y="5350"/>
                  </a:lnTo>
                  <a:lnTo>
                    <a:pt x="102267" y="3701"/>
                  </a:lnTo>
                  <a:lnTo>
                    <a:pt x="99531" y="2473"/>
                  </a:lnTo>
                  <a:lnTo>
                    <a:pt x="96349" y="1648"/>
                  </a:lnTo>
                  <a:lnTo>
                    <a:pt x="93167" y="824"/>
                  </a:lnTo>
                  <a:lnTo>
                    <a:pt x="89986" y="420"/>
                  </a:lnTo>
                  <a:lnTo>
                    <a:pt x="86357" y="0"/>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a:off x="5330925" y="4985350"/>
              <a:ext cx="128250" cy="148400"/>
            </a:xfrm>
            <a:custGeom>
              <a:avLst/>
              <a:gdLst/>
              <a:ahLst/>
              <a:cxnLst/>
              <a:rect l="0" t="0" r="0" b="0"/>
              <a:pathLst>
                <a:path w="120000" h="120000" extrusionOk="0">
                  <a:moveTo>
                    <a:pt x="36561" y="0"/>
                  </a:moveTo>
                  <a:lnTo>
                    <a:pt x="32561" y="505"/>
                  </a:lnTo>
                  <a:lnTo>
                    <a:pt x="28561" y="1495"/>
                  </a:lnTo>
                  <a:lnTo>
                    <a:pt x="25146" y="2971"/>
                  </a:lnTo>
                  <a:lnTo>
                    <a:pt x="21146" y="4447"/>
                  </a:lnTo>
                  <a:lnTo>
                    <a:pt x="17707" y="6428"/>
                  </a:lnTo>
                  <a:lnTo>
                    <a:pt x="14853" y="8409"/>
                  </a:lnTo>
                  <a:lnTo>
                    <a:pt x="12000" y="10876"/>
                  </a:lnTo>
                  <a:lnTo>
                    <a:pt x="9146" y="13342"/>
                  </a:lnTo>
                  <a:lnTo>
                    <a:pt x="6853" y="16293"/>
                  </a:lnTo>
                  <a:lnTo>
                    <a:pt x="4584" y="19265"/>
                  </a:lnTo>
                  <a:lnTo>
                    <a:pt x="2853" y="22216"/>
                  </a:lnTo>
                  <a:lnTo>
                    <a:pt x="1730" y="25673"/>
                  </a:lnTo>
                  <a:lnTo>
                    <a:pt x="584" y="29636"/>
                  </a:lnTo>
                  <a:lnTo>
                    <a:pt x="0" y="33092"/>
                  </a:lnTo>
                  <a:lnTo>
                    <a:pt x="0" y="36549"/>
                  </a:lnTo>
                  <a:lnTo>
                    <a:pt x="0" y="40491"/>
                  </a:lnTo>
                  <a:lnTo>
                    <a:pt x="584" y="43948"/>
                  </a:lnTo>
                  <a:lnTo>
                    <a:pt x="1730" y="47405"/>
                  </a:lnTo>
                  <a:lnTo>
                    <a:pt x="3438" y="50377"/>
                  </a:lnTo>
                  <a:lnTo>
                    <a:pt x="5146" y="53834"/>
                  </a:lnTo>
                  <a:lnTo>
                    <a:pt x="7438" y="56300"/>
                  </a:lnTo>
                  <a:lnTo>
                    <a:pt x="9707" y="59252"/>
                  </a:lnTo>
                  <a:lnTo>
                    <a:pt x="12584" y="61718"/>
                  </a:lnTo>
                  <a:lnTo>
                    <a:pt x="15438" y="64184"/>
                  </a:lnTo>
                  <a:lnTo>
                    <a:pt x="18853" y="66165"/>
                  </a:lnTo>
                  <a:lnTo>
                    <a:pt x="22292" y="68146"/>
                  </a:lnTo>
                  <a:lnTo>
                    <a:pt x="25707" y="69622"/>
                  </a:lnTo>
                  <a:lnTo>
                    <a:pt x="29707" y="70613"/>
                  </a:lnTo>
                  <a:lnTo>
                    <a:pt x="34292" y="71603"/>
                  </a:lnTo>
                  <a:lnTo>
                    <a:pt x="40000" y="72088"/>
                  </a:lnTo>
                  <a:lnTo>
                    <a:pt x="46292" y="72088"/>
                  </a:lnTo>
                  <a:lnTo>
                    <a:pt x="52000" y="71098"/>
                  </a:lnTo>
                  <a:lnTo>
                    <a:pt x="57707" y="69622"/>
                  </a:lnTo>
                  <a:lnTo>
                    <a:pt x="102830" y="119979"/>
                  </a:lnTo>
                  <a:lnTo>
                    <a:pt x="110830" y="114056"/>
                  </a:lnTo>
                  <a:lnTo>
                    <a:pt x="119976" y="108638"/>
                  </a:lnTo>
                  <a:lnTo>
                    <a:pt x="74853" y="57776"/>
                  </a:lnTo>
                  <a:lnTo>
                    <a:pt x="77707" y="54319"/>
                  </a:lnTo>
                  <a:lnTo>
                    <a:pt x="79976" y="50862"/>
                  </a:lnTo>
                  <a:lnTo>
                    <a:pt x="81707" y="46920"/>
                  </a:lnTo>
                  <a:lnTo>
                    <a:pt x="82853" y="42473"/>
                  </a:lnTo>
                  <a:lnTo>
                    <a:pt x="83415" y="39016"/>
                  </a:lnTo>
                  <a:lnTo>
                    <a:pt x="83415" y="35053"/>
                  </a:lnTo>
                  <a:lnTo>
                    <a:pt x="83415" y="31617"/>
                  </a:lnTo>
                  <a:lnTo>
                    <a:pt x="82269" y="28160"/>
                  </a:lnTo>
                  <a:lnTo>
                    <a:pt x="81122" y="24703"/>
                  </a:lnTo>
                  <a:lnTo>
                    <a:pt x="79976" y="21731"/>
                  </a:lnTo>
                  <a:lnTo>
                    <a:pt x="78269" y="18274"/>
                  </a:lnTo>
                  <a:lnTo>
                    <a:pt x="76000" y="15323"/>
                  </a:lnTo>
                  <a:lnTo>
                    <a:pt x="73707" y="12836"/>
                  </a:lnTo>
                  <a:lnTo>
                    <a:pt x="70853" y="10370"/>
                  </a:lnTo>
                  <a:lnTo>
                    <a:pt x="68000" y="7904"/>
                  </a:lnTo>
                  <a:lnTo>
                    <a:pt x="64561" y="5943"/>
                  </a:lnTo>
                  <a:lnTo>
                    <a:pt x="61146" y="3962"/>
                  </a:lnTo>
                  <a:lnTo>
                    <a:pt x="57146" y="2486"/>
                  </a:lnTo>
                  <a:lnTo>
                    <a:pt x="53146" y="1495"/>
                  </a:lnTo>
                  <a:lnTo>
                    <a:pt x="49146" y="505"/>
                  </a:lnTo>
                  <a:lnTo>
                    <a:pt x="45146" y="0"/>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a:off x="5241175" y="5241175"/>
              <a:ext cx="180125" cy="109325"/>
            </a:xfrm>
            <a:custGeom>
              <a:avLst/>
              <a:gdLst/>
              <a:ahLst/>
              <a:cxnLst/>
              <a:rect l="0" t="0" r="0" b="0"/>
              <a:pathLst>
                <a:path w="120000" h="120000" extrusionOk="0">
                  <a:moveTo>
                    <a:pt x="113904" y="27"/>
                  </a:moveTo>
                  <a:lnTo>
                    <a:pt x="53696" y="40914"/>
                  </a:lnTo>
                  <a:lnTo>
                    <a:pt x="51664" y="37539"/>
                  </a:lnTo>
                  <a:lnTo>
                    <a:pt x="49632" y="34191"/>
                  </a:lnTo>
                  <a:lnTo>
                    <a:pt x="47600" y="30843"/>
                  </a:lnTo>
                  <a:lnTo>
                    <a:pt x="44752" y="28154"/>
                  </a:lnTo>
                  <a:lnTo>
                    <a:pt x="42303" y="26151"/>
                  </a:lnTo>
                  <a:lnTo>
                    <a:pt x="39455" y="24148"/>
                  </a:lnTo>
                  <a:lnTo>
                    <a:pt x="36607" y="22803"/>
                  </a:lnTo>
                  <a:lnTo>
                    <a:pt x="33759" y="22144"/>
                  </a:lnTo>
                  <a:lnTo>
                    <a:pt x="30911" y="21458"/>
                  </a:lnTo>
                  <a:lnTo>
                    <a:pt x="28063" y="22144"/>
                  </a:lnTo>
                  <a:lnTo>
                    <a:pt x="25215" y="22144"/>
                  </a:lnTo>
                  <a:lnTo>
                    <a:pt x="22367" y="23489"/>
                  </a:lnTo>
                  <a:lnTo>
                    <a:pt x="19519" y="24806"/>
                  </a:lnTo>
                  <a:lnTo>
                    <a:pt x="17088" y="26837"/>
                  </a:lnTo>
                  <a:lnTo>
                    <a:pt x="14639" y="28840"/>
                  </a:lnTo>
                  <a:lnTo>
                    <a:pt x="12208" y="31529"/>
                  </a:lnTo>
                  <a:lnTo>
                    <a:pt x="9759" y="34877"/>
                  </a:lnTo>
                  <a:lnTo>
                    <a:pt x="7727" y="38225"/>
                  </a:lnTo>
                  <a:lnTo>
                    <a:pt x="5696" y="41573"/>
                  </a:lnTo>
                  <a:lnTo>
                    <a:pt x="4063" y="46265"/>
                  </a:lnTo>
                  <a:lnTo>
                    <a:pt x="2848" y="50272"/>
                  </a:lnTo>
                  <a:lnTo>
                    <a:pt x="1632" y="54964"/>
                  </a:lnTo>
                  <a:lnTo>
                    <a:pt x="816" y="59656"/>
                  </a:lnTo>
                  <a:lnTo>
                    <a:pt x="416" y="64349"/>
                  </a:lnTo>
                  <a:lnTo>
                    <a:pt x="0" y="69041"/>
                  </a:lnTo>
                  <a:lnTo>
                    <a:pt x="0" y="73734"/>
                  </a:lnTo>
                  <a:lnTo>
                    <a:pt x="416" y="78426"/>
                  </a:lnTo>
                  <a:lnTo>
                    <a:pt x="1215" y="83119"/>
                  </a:lnTo>
                  <a:lnTo>
                    <a:pt x="2031" y="87811"/>
                  </a:lnTo>
                  <a:lnTo>
                    <a:pt x="3247" y="91845"/>
                  </a:lnTo>
                  <a:lnTo>
                    <a:pt x="4480" y="96537"/>
                  </a:lnTo>
                  <a:lnTo>
                    <a:pt x="6095" y="99885"/>
                  </a:lnTo>
                  <a:lnTo>
                    <a:pt x="7727" y="103892"/>
                  </a:lnTo>
                  <a:lnTo>
                    <a:pt x="10176" y="107239"/>
                  </a:lnTo>
                  <a:lnTo>
                    <a:pt x="12208" y="110615"/>
                  </a:lnTo>
                  <a:lnTo>
                    <a:pt x="15056" y="113276"/>
                  </a:lnTo>
                  <a:lnTo>
                    <a:pt x="17487" y="115280"/>
                  </a:lnTo>
                  <a:lnTo>
                    <a:pt x="20335" y="117310"/>
                  </a:lnTo>
                  <a:lnTo>
                    <a:pt x="23183" y="118655"/>
                  </a:lnTo>
                  <a:lnTo>
                    <a:pt x="26031" y="119313"/>
                  </a:lnTo>
                  <a:lnTo>
                    <a:pt x="28879" y="119972"/>
                  </a:lnTo>
                  <a:lnTo>
                    <a:pt x="31727" y="119972"/>
                  </a:lnTo>
                  <a:lnTo>
                    <a:pt x="34575" y="119313"/>
                  </a:lnTo>
                  <a:lnTo>
                    <a:pt x="37424" y="117969"/>
                  </a:lnTo>
                  <a:lnTo>
                    <a:pt x="40272" y="116624"/>
                  </a:lnTo>
                  <a:lnTo>
                    <a:pt x="42720" y="115280"/>
                  </a:lnTo>
                  <a:lnTo>
                    <a:pt x="45151" y="112618"/>
                  </a:lnTo>
                  <a:lnTo>
                    <a:pt x="47600" y="109929"/>
                  </a:lnTo>
                  <a:lnTo>
                    <a:pt x="50031" y="107239"/>
                  </a:lnTo>
                  <a:lnTo>
                    <a:pt x="52063" y="103892"/>
                  </a:lnTo>
                  <a:lnTo>
                    <a:pt x="54095" y="99885"/>
                  </a:lnTo>
                  <a:lnTo>
                    <a:pt x="55727" y="95851"/>
                  </a:lnTo>
                  <a:lnTo>
                    <a:pt x="57759" y="87811"/>
                  </a:lnTo>
                  <a:lnTo>
                    <a:pt x="58975" y="80429"/>
                  </a:lnTo>
                  <a:lnTo>
                    <a:pt x="59791" y="72389"/>
                  </a:lnTo>
                  <a:lnTo>
                    <a:pt x="59392" y="64349"/>
                  </a:lnTo>
                  <a:lnTo>
                    <a:pt x="120000" y="23489"/>
                  </a:lnTo>
                  <a:lnTo>
                    <a:pt x="116335" y="12074"/>
                  </a:lnTo>
                  <a:lnTo>
                    <a:pt x="113904" y="27"/>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a:off x="5461575" y="5316900"/>
              <a:ext cx="89175" cy="159975"/>
            </a:xfrm>
            <a:custGeom>
              <a:avLst/>
              <a:gdLst/>
              <a:ahLst/>
              <a:cxnLst/>
              <a:rect l="0" t="0" r="0" b="0"/>
              <a:pathLst>
                <a:path w="120000" h="120000" extrusionOk="0">
                  <a:moveTo>
                    <a:pt x="50159" y="0"/>
                  </a:moveTo>
                  <a:lnTo>
                    <a:pt x="46862" y="53595"/>
                  </a:lnTo>
                  <a:lnTo>
                    <a:pt x="40302" y="54514"/>
                  </a:lnTo>
                  <a:lnTo>
                    <a:pt x="33708" y="56333"/>
                  </a:lnTo>
                  <a:lnTo>
                    <a:pt x="27148" y="58171"/>
                  </a:lnTo>
                  <a:lnTo>
                    <a:pt x="21396" y="60459"/>
                  </a:lnTo>
                  <a:lnTo>
                    <a:pt x="16450" y="62747"/>
                  </a:lnTo>
                  <a:lnTo>
                    <a:pt x="13187" y="65503"/>
                  </a:lnTo>
                  <a:lnTo>
                    <a:pt x="9049" y="68241"/>
                  </a:lnTo>
                  <a:lnTo>
                    <a:pt x="6593" y="70998"/>
                  </a:lnTo>
                  <a:lnTo>
                    <a:pt x="4137" y="73736"/>
                  </a:lnTo>
                  <a:lnTo>
                    <a:pt x="2489" y="76943"/>
                  </a:lnTo>
                  <a:lnTo>
                    <a:pt x="841" y="80150"/>
                  </a:lnTo>
                  <a:lnTo>
                    <a:pt x="33" y="83356"/>
                  </a:lnTo>
                  <a:lnTo>
                    <a:pt x="33" y="86563"/>
                  </a:lnTo>
                  <a:lnTo>
                    <a:pt x="33" y="89770"/>
                  </a:lnTo>
                  <a:lnTo>
                    <a:pt x="841" y="92977"/>
                  </a:lnTo>
                  <a:lnTo>
                    <a:pt x="2489" y="96183"/>
                  </a:lnTo>
                  <a:lnTo>
                    <a:pt x="4137" y="98940"/>
                  </a:lnTo>
                  <a:lnTo>
                    <a:pt x="6593" y="102147"/>
                  </a:lnTo>
                  <a:lnTo>
                    <a:pt x="9890" y="104885"/>
                  </a:lnTo>
                  <a:lnTo>
                    <a:pt x="13994" y="107641"/>
                  </a:lnTo>
                  <a:lnTo>
                    <a:pt x="18099" y="110379"/>
                  </a:lnTo>
                  <a:lnTo>
                    <a:pt x="22203" y="112667"/>
                  </a:lnTo>
                  <a:lnTo>
                    <a:pt x="27148" y="114505"/>
                  </a:lnTo>
                  <a:lnTo>
                    <a:pt x="32060" y="115874"/>
                  </a:lnTo>
                  <a:lnTo>
                    <a:pt x="37813" y="117243"/>
                  </a:lnTo>
                  <a:lnTo>
                    <a:pt x="42758" y="118631"/>
                  </a:lnTo>
                  <a:lnTo>
                    <a:pt x="48511" y="119081"/>
                  </a:lnTo>
                  <a:lnTo>
                    <a:pt x="54264" y="119549"/>
                  </a:lnTo>
                  <a:lnTo>
                    <a:pt x="60016" y="120000"/>
                  </a:lnTo>
                  <a:lnTo>
                    <a:pt x="65769" y="119549"/>
                  </a:lnTo>
                  <a:lnTo>
                    <a:pt x="71522" y="119081"/>
                  </a:lnTo>
                  <a:lnTo>
                    <a:pt x="77275" y="118162"/>
                  </a:lnTo>
                  <a:lnTo>
                    <a:pt x="83027" y="117243"/>
                  </a:lnTo>
                  <a:lnTo>
                    <a:pt x="87939" y="115874"/>
                  </a:lnTo>
                  <a:lnTo>
                    <a:pt x="93692" y="114055"/>
                  </a:lnTo>
                  <a:lnTo>
                    <a:pt x="98637" y="112217"/>
                  </a:lnTo>
                  <a:lnTo>
                    <a:pt x="102741" y="109929"/>
                  </a:lnTo>
                  <a:lnTo>
                    <a:pt x="106846" y="107172"/>
                  </a:lnTo>
                  <a:lnTo>
                    <a:pt x="110109" y="104435"/>
                  </a:lnTo>
                  <a:lnTo>
                    <a:pt x="113406" y="101678"/>
                  </a:lnTo>
                  <a:lnTo>
                    <a:pt x="115862" y="98940"/>
                  </a:lnTo>
                  <a:lnTo>
                    <a:pt x="117510" y="95733"/>
                  </a:lnTo>
                  <a:lnTo>
                    <a:pt x="119158" y="92526"/>
                  </a:lnTo>
                  <a:lnTo>
                    <a:pt x="120000" y="89320"/>
                  </a:lnTo>
                  <a:lnTo>
                    <a:pt x="120000" y="86113"/>
                  </a:lnTo>
                  <a:lnTo>
                    <a:pt x="120000" y="82906"/>
                  </a:lnTo>
                  <a:lnTo>
                    <a:pt x="119158" y="79699"/>
                  </a:lnTo>
                  <a:lnTo>
                    <a:pt x="117510" y="76493"/>
                  </a:lnTo>
                  <a:lnTo>
                    <a:pt x="115054" y="73286"/>
                  </a:lnTo>
                  <a:lnTo>
                    <a:pt x="112598" y="70529"/>
                  </a:lnTo>
                  <a:lnTo>
                    <a:pt x="110109" y="67791"/>
                  </a:lnTo>
                  <a:lnTo>
                    <a:pt x="106005" y="65035"/>
                  </a:lnTo>
                  <a:lnTo>
                    <a:pt x="100252" y="61378"/>
                  </a:lnTo>
                  <a:lnTo>
                    <a:pt x="92884" y="58171"/>
                  </a:lnTo>
                  <a:lnTo>
                    <a:pt x="85483" y="55883"/>
                  </a:lnTo>
                  <a:lnTo>
                    <a:pt x="78082" y="54514"/>
                  </a:lnTo>
                  <a:lnTo>
                    <a:pt x="81379" y="468"/>
                  </a:lnTo>
                  <a:lnTo>
                    <a:pt x="81379" y="468"/>
                  </a:lnTo>
                  <a:lnTo>
                    <a:pt x="71522" y="918"/>
                  </a:lnTo>
                  <a:lnTo>
                    <a:pt x="60824" y="468"/>
                  </a:lnTo>
                  <a:lnTo>
                    <a:pt x="50159" y="0"/>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5619100" y="5194175"/>
              <a:ext cx="161850" cy="89775"/>
            </a:xfrm>
            <a:custGeom>
              <a:avLst/>
              <a:gdLst/>
              <a:ahLst/>
              <a:cxnLst/>
              <a:rect l="0" t="0" r="0" b="0"/>
              <a:pathLst>
                <a:path w="120000" h="120000" extrusionOk="0">
                  <a:moveTo>
                    <a:pt x="85115" y="0"/>
                  </a:moveTo>
                  <a:lnTo>
                    <a:pt x="81964" y="835"/>
                  </a:lnTo>
                  <a:lnTo>
                    <a:pt x="78795" y="2439"/>
                  </a:lnTo>
                  <a:lnTo>
                    <a:pt x="75625" y="4076"/>
                  </a:lnTo>
                  <a:lnTo>
                    <a:pt x="71992" y="6549"/>
                  </a:lnTo>
                  <a:lnTo>
                    <a:pt x="68822" y="9791"/>
                  </a:lnTo>
                  <a:lnTo>
                    <a:pt x="66116" y="13065"/>
                  </a:lnTo>
                  <a:lnTo>
                    <a:pt x="63392" y="17142"/>
                  </a:lnTo>
                  <a:lnTo>
                    <a:pt x="61130" y="22055"/>
                  </a:lnTo>
                  <a:lnTo>
                    <a:pt x="59314" y="26934"/>
                  </a:lnTo>
                  <a:lnTo>
                    <a:pt x="57516" y="31846"/>
                  </a:lnTo>
                  <a:lnTo>
                    <a:pt x="56144" y="37560"/>
                  </a:lnTo>
                  <a:lnTo>
                    <a:pt x="1835" y="25296"/>
                  </a:lnTo>
                  <a:lnTo>
                    <a:pt x="1371" y="40802"/>
                  </a:lnTo>
                  <a:lnTo>
                    <a:pt x="18" y="55505"/>
                  </a:lnTo>
                  <a:lnTo>
                    <a:pt x="53883" y="67736"/>
                  </a:lnTo>
                  <a:lnTo>
                    <a:pt x="54346" y="74285"/>
                  </a:lnTo>
                  <a:lnTo>
                    <a:pt x="55699" y="80802"/>
                  </a:lnTo>
                  <a:lnTo>
                    <a:pt x="57052" y="85714"/>
                  </a:lnTo>
                  <a:lnTo>
                    <a:pt x="58424" y="91428"/>
                  </a:lnTo>
                  <a:lnTo>
                    <a:pt x="60222" y="96307"/>
                  </a:lnTo>
                  <a:lnTo>
                    <a:pt x="62483" y="100384"/>
                  </a:lnTo>
                  <a:lnTo>
                    <a:pt x="64745" y="104461"/>
                  </a:lnTo>
                  <a:lnTo>
                    <a:pt x="67025" y="108538"/>
                  </a:lnTo>
                  <a:lnTo>
                    <a:pt x="69731" y="111812"/>
                  </a:lnTo>
                  <a:lnTo>
                    <a:pt x="72455" y="114252"/>
                  </a:lnTo>
                  <a:lnTo>
                    <a:pt x="75625" y="116725"/>
                  </a:lnTo>
                  <a:lnTo>
                    <a:pt x="78795" y="118329"/>
                  </a:lnTo>
                  <a:lnTo>
                    <a:pt x="81964" y="119164"/>
                  </a:lnTo>
                  <a:lnTo>
                    <a:pt x="85115" y="119966"/>
                  </a:lnTo>
                  <a:lnTo>
                    <a:pt x="88285" y="119966"/>
                  </a:lnTo>
                  <a:lnTo>
                    <a:pt x="91455" y="119164"/>
                  </a:lnTo>
                  <a:lnTo>
                    <a:pt x="94624" y="118329"/>
                  </a:lnTo>
                  <a:lnTo>
                    <a:pt x="97794" y="115889"/>
                  </a:lnTo>
                  <a:lnTo>
                    <a:pt x="100963" y="114252"/>
                  </a:lnTo>
                  <a:lnTo>
                    <a:pt x="104133" y="111010"/>
                  </a:lnTo>
                  <a:lnTo>
                    <a:pt x="106858" y="107736"/>
                  </a:lnTo>
                  <a:lnTo>
                    <a:pt x="109119" y="103659"/>
                  </a:lnTo>
                  <a:lnTo>
                    <a:pt x="111380" y="99582"/>
                  </a:lnTo>
                  <a:lnTo>
                    <a:pt x="113642" y="95505"/>
                  </a:lnTo>
                  <a:lnTo>
                    <a:pt x="114995" y="90593"/>
                  </a:lnTo>
                  <a:lnTo>
                    <a:pt x="116811" y="85714"/>
                  </a:lnTo>
                  <a:lnTo>
                    <a:pt x="117720" y="80000"/>
                  </a:lnTo>
                  <a:lnTo>
                    <a:pt x="118628" y="74285"/>
                  </a:lnTo>
                  <a:lnTo>
                    <a:pt x="119536" y="69373"/>
                  </a:lnTo>
                  <a:lnTo>
                    <a:pt x="119981" y="62857"/>
                  </a:lnTo>
                  <a:lnTo>
                    <a:pt x="119981" y="57142"/>
                  </a:lnTo>
                  <a:lnTo>
                    <a:pt x="119536" y="51428"/>
                  </a:lnTo>
                  <a:lnTo>
                    <a:pt x="119073" y="45714"/>
                  </a:lnTo>
                  <a:lnTo>
                    <a:pt x="117720" y="40000"/>
                  </a:lnTo>
                  <a:lnTo>
                    <a:pt x="116367" y="34285"/>
                  </a:lnTo>
                  <a:lnTo>
                    <a:pt x="114995" y="28571"/>
                  </a:lnTo>
                  <a:lnTo>
                    <a:pt x="113197" y="23659"/>
                  </a:lnTo>
                  <a:lnTo>
                    <a:pt x="110936" y="19582"/>
                  </a:lnTo>
                  <a:lnTo>
                    <a:pt x="108656" y="15505"/>
                  </a:lnTo>
                  <a:lnTo>
                    <a:pt x="106394" y="11428"/>
                  </a:lnTo>
                  <a:lnTo>
                    <a:pt x="103688" y="8989"/>
                  </a:lnTo>
                  <a:lnTo>
                    <a:pt x="100963" y="5714"/>
                  </a:lnTo>
                  <a:lnTo>
                    <a:pt x="97794" y="4076"/>
                  </a:lnTo>
                  <a:lnTo>
                    <a:pt x="94624" y="2439"/>
                  </a:lnTo>
                  <a:lnTo>
                    <a:pt x="91455" y="835"/>
                  </a:lnTo>
                  <a:lnTo>
                    <a:pt x="88285" y="835"/>
                  </a:lnTo>
                  <a:lnTo>
                    <a:pt x="85115" y="0"/>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5420075" y="5116000"/>
              <a:ext cx="189300" cy="189925"/>
            </a:xfrm>
            <a:custGeom>
              <a:avLst/>
              <a:gdLst/>
              <a:ahLst/>
              <a:cxnLst/>
              <a:rect l="0" t="0" r="0" b="0"/>
              <a:pathLst>
                <a:path w="120000" h="120000" extrusionOk="0">
                  <a:moveTo>
                    <a:pt x="60000" y="15"/>
                  </a:moveTo>
                  <a:lnTo>
                    <a:pt x="53803" y="394"/>
                  </a:lnTo>
                  <a:lnTo>
                    <a:pt x="47987" y="1168"/>
                  </a:lnTo>
                  <a:lnTo>
                    <a:pt x="42187" y="2716"/>
                  </a:lnTo>
                  <a:lnTo>
                    <a:pt x="36767" y="4643"/>
                  </a:lnTo>
                  <a:lnTo>
                    <a:pt x="31347" y="7345"/>
                  </a:lnTo>
                  <a:lnTo>
                    <a:pt x="26323" y="10425"/>
                  </a:lnTo>
                  <a:lnTo>
                    <a:pt x="22060" y="13900"/>
                  </a:lnTo>
                  <a:lnTo>
                    <a:pt x="17797" y="17754"/>
                  </a:lnTo>
                  <a:lnTo>
                    <a:pt x="13930" y="22003"/>
                  </a:lnTo>
                  <a:lnTo>
                    <a:pt x="10443" y="26631"/>
                  </a:lnTo>
                  <a:lnTo>
                    <a:pt x="7353" y="31259"/>
                  </a:lnTo>
                  <a:lnTo>
                    <a:pt x="4643" y="36661"/>
                  </a:lnTo>
                  <a:lnTo>
                    <a:pt x="2709" y="42063"/>
                  </a:lnTo>
                  <a:lnTo>
                    <a:pt x="1156" y="47845"/>
                  </a:lnTo>
                  <a:lnTo>
                    <a:pt x="380" y="54021"/>
                  </a:lnTo>
                  <a:lnTo>
                    <a:pt x="0" y="59818"/>
                  </a:lnTo>
                  <a:lnTo>
                    <a:pt x="380" y="65978"/>
                  </a:lnTo>
                  <a:lnTo>
                    <a:pt x="1156" y="72154"/>
                  </a:lnTo>
                  <a:lnTo>
                    <a:pt x="2709" y="77936"/>
                  </a:lnTo>
                  <a:lnTo>
                    <a:pt x="4643" y="83338"/>
                  </a:lnTo>
                  <a:lnTo>
                    <a:pt x="7353" y="88361"/>
                  </a:lnTo>
                  <a:lnTo>
                    <a:pt x="10443" y="93368"/>
                  </a:lnTo>
                  <a:lnTo>
                    <a:pt x="13930" y="97996"/>
                  </a:lnTo>
                  <a:lnTo>
                    <a:pt x="17797" y="102245"/>
                  </a:lnTo>
                  <a:lnTo>
                    <a:pt x="22060" y="106099"/>
                  </a:lnTo>
                  <a:lnTo>
                    <a:pt x="26323" y="109574"/>
                  </a:lnTo>
                  <a:lnTo>
                    <a:pt x="31347" y="112670"/>
                  </a:lnTo>
                  <a:lnTo>
                    <a:pt x="36767" y="114976"/>
                  </a:lnTo>
                  <a:lnTo>
                    <a:pt x="42187" y="117298"/>
                  </a:lnTo>
                  <a:lnTo>
                    <a:pt x="47987" y="118452"/>
                  </a:lnTo>
                  <a:lnTo>
                    <a:pt x="53803" y="119605"/>
                  </a:lnTo>
                  <a:lnTo>
                    <a:pt x="60000" y="120000"/>
                  </a:lnTo>
                  <a:lnTo>
                    <a:pt x="66180" y="119605"/>
                  </a:lnTo>
                  <a:lnTo>
                    <a:pt x="72377" y="118452"/>
                  </a:lnTo>
                  <a:lnTo>
                    <a:pt x="77797" y="117298"/>
                  </a:lnTo>
                  <a:lnTo>
                    <a:pt x="83597" y="114976"/>
                  </a:lnTo>
                  <a:lnTo>
                    <a:pt x="88637" y="112670"/>
                  </a:lnTo>
                  <a:lnTo>
                    <a:pt x="93660" y="109574"/>
                  </a:lnTo>
                  <a:lnTo>
                    <a:pt x="98304" y="106099"/>
                  </a:lnTo>
                  <a:lnTo>
                    <a:pt x="102567" y="102245"/>
                  </a:lnTo>
                  <a:lnTo>
                    <a:pt x="106434" y="97996"/>
                  </a:lnTo>
                  <a:lnTo>
                    <a:pt x="109920" y="93368"/>
                  </a:lnTo>
                  <a:lnTo>
                    <a:pt x="113026" y="88361"/>
                  </a:lnTo>
                  <a:lnTo>
                    <a:pt x="115340" y="83338"/>
                  </a:lnTo>
                  <a:lnTo>
                    <a:pt x="117670" y="77936"/>
                  </a:lnTo>
                  <a:lnTo>
                    <a:pt x="118827" y="72154"/>
                  </a:lnTo>
                  <a:lnTo>
                    <a:pt x="119984" y="65978"/>
                  </a:lnTo>
                  <a:lnTo>
                    <a:pt x="119984" y="59818"/>
                  </a:lnTo>
                  <a:lnTo>
                    <a:pt x="119984" y="54021"/>
                  </a:lnTo>
                  <a:lnTo>
                    <a:pt x="118827" y="47845"/>
                  </a:lnTo>
                  <a:lnTo>
                    <a:pt x="117670" y="42063"/>
                  </a:lnTo>
                  <a:lnTo>
                    <a:pt x="115340" y="36661"/>
                  </a:lnTo>
                  <a:lnTo>
                    <a:pt x="113026" y="31259"/>
                  </a:lnTo>
                  <a:lnTo>
                    <a:pt x="109920" y="26631"/>
                  </a:lnTo>
                  <a:lnTo>
                    <a:pt x="106434" y="22003"/>
                  </a:lnTo>
                  <a:lnTo>
                    <a:pt x="102567" y="17754"/>
                  </a:lnTo>
                  <a:lnTo>
                    <a:pt x="98304" y="13900"/>
                  </a:lnTo>
                  <a:lnTo>
                    <a:pt x="93660" y="10425"/>
                  </a:lnTo>
                  <a:lnTo>
                    <a:pt x="88637" y="7345"/>
                  </a:lnTo>
                  <a:lnTo>
                    <a:pt x="83597" y="4643"/>
                  </a:lnTo>
                  <a:lnTo>
                    <a:pt x="77797" y="2716"/>
                  </a:lnTo>
                  <a:lnTo>
                    <a:pt x="72377" y="1168"/>
                  </a:lnTo>
                  <a:lnTo>
                    <a:pt x="66180" y="394"/>
                  </a:lnTo>
                  <a:lnTo>
                    <a:pt x="60000" y="15"/>
                  </a:lnTo>
                  <a:close/>
                </a:path>
              </a:pathLst>
            </a:custGeom>
            <a:solidFill>
              <a:srgbClr val="18476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Shape 47"/>
          <p:cNvSpPr/>
          <p:nvPr/>
        </p:nvSpPr>
        <p:spPr>
          <a:xfrm>
            <a:off x="47201" y="4430470"/>
            <a:ext cx="505231" cy="459562"/>
          </a:xfrm>
          <a:custGeom>
            <a:avLst/>
            <a:gdLst/>
            <a:ahLst/>
            <a:cxnLst/>
            <a:rect l="0" t="0" r="0" b="0"/>
            <a:pathLst>
              <a:path w="120000" h="120000" extrusionOk="0">
                <a:moveTo>
                  <a:pt x="56929" y="0"/>
                </a:moveTo>
                <a:lnTo>
                  <a:pt x="53858" y="203"/>
                </a:lnTo>
                <a:lnTo>
                  <a:pt x="50780" y="601"/>
                </a:lnTo>
                <a:lnTo>
                  <a:pt x="47894" y="1000"/>
                </a:lnTo>
                <a:lnTo>
                  <a:pt x="45001" y="1594"/>
                </a:lnTo>
                <a:lnTo>
                  <a:pt x="42108" y="2383"/>
                </a:lnTo>
                <a:lnTo>
                  <a:pt x="39400" y="3383"/>
                </a:lnTo>
                <a:lnTo>
                  <a:pt x="36685" y="4376"/>
                </a:lnTo>
                <a:lnTo>
                  <a:pt x="33977" y="5368"/>
                </a:lnTo>
                <a:lnTo>
                  <a:pt x="31446" y="6759"/>
                </a:lnTo>
                <a:lnTo>
                  <a:pt x="28916" y="7947"/>
                </a:lnTo>
                <a:lnTo>
                  <a:pt x="26385" y="9541"/>
                </a:lnTo>
                <a:lnTo>
                  <a:pt x="24039" y="11127"/>
                </a:lnTo>
                <a:lnTo>
                  <a:pt x="21871" y="12714"/>
                </a:lnTo>
                <a:lnTo>
                  <a:pt x="19704" y="14503"/>
                </a:lnTo>
                <a:lnTo>
                  <a:pt x="17536" y="16293"/>
                </a:lnTo>
                <a:lnTo>
                  <a:pt x="15545" y="18278"/>
                </a:lnTo>
                <a:lnTo>
                  <a:pt x="13740" y="20271"/>
                </a:lnTo>
                <a:lnTo>
                  <a:pt x="11927" y="22451"/>
                </a:lnTo>
                <a:lnTo>
                  <a:pt x="10307" y="24639"/>
                </a:lnTo>
                <a:lnTo>
                  <a:pt x="8679" y="26827"/>
                </a:lnTo>
                <a:lnTo>
                  <a:pt x="7229" y="29210"/>
                </a:lnTo>
                <a:lnTo>
                  <a:pt x="5971" y="31594"/>
                </a:lnTo>
                <a:lnTo>
                  <a:pt x="4705" y="34172"/>
                </a:lnTo>
                <a:lnTo>
                  <a:pt x="3618" y="36759"/>
                </a:lnTo>
                <a:lnTo>
                  <a:pt x="2715" y="39338"/>
                </a:lnTo>
                <a:lnTo>
                  <a:pt x="1812" y="41925"/>
                </a:lnTo>
                <a:lnTo>
                  <a:pt x="1272" y="44707"/>
                </a:lnTo>
                <a:lnTo>
                  <a:pt x="725" y="47489"/>
                </a:lnTo>
                <a:lnTo>
                  <a:pt x="362" y="50263"/>
                </a:lnTo>
                <a:lnTo>
                  <a:pt x="7" y="53045"/>
                </a:lnTo>
                <a:lnTo>
                  <a:pt x="7" y="56030"/>
                </a:lnTo>
                <a:lnTo>
                  <a:pt x="7" y="59007"/>
                </a:lnTo>
                <a:lnTo>
                  <a:pt x="362" y="62188"/>
                </a:lnTo>
                <a:lnTo>
                  <a:pt x="725" y="65165"/>
                </a:lnTo>
                <a:lnTo>
                  <a:pt x="1450" y="67947"/>
                </a:lnTo>
                <a:lnTo>
                  <a:pt x="2175" y="70924"/>
                </a:lnTo>
                <a:lnTo>
                  <a:pt x="3078" y="73706"/>
                </a:lnTo>
                <a:lnTo>
                  <a:pt x="4158" y="76488"/>
                </a:lnTo>
                <a:lnTo>
                  <a:pt x="5423" y="79270"/>
                </a:lnTo>
                <a:lnTo>
                  <a:pt x="6688" y="81857"/>
                </a:lnTo>
                <a:lnTo>
                  <a:pt x="8139" y="84240"/>
                </a:lnTo>
                <a:lnTo>
                  <a:pt x="9944" y="86819"/>
                </a:lnTo>
                <a:lnTo>
                  <a:pt x="11572" y="89202"/>
                </a:lnTo>
                <a:lnTo>
                  <a:pt x="13555" y="91390"/>
                </a:lnTo>
                <a:lnTo>
                  <a:pt x="15545" y="93579"/>
                </a:lnTo>
                <a:lnTo>
                  <a:pt x="17713" y="95759"/>
                </a:lnTo>
                <a:lnTo>
                  <a:pt x="19881" y="97752"/>
                </a:lnTo>
                <a:lnTo>
                  <a:pt x="18438" y="100729"/>
                </a:lnTo>
                <a:lnTo>
                  <a:pt x="16810" y="103706"/>
                </a:lnTo>
                <a:lnTo>
                  <a:pt x="15005" y="106887"/>
                </a:lnTo>
                <a:lnTo>
                  <a:pt x="12652" y="109864"/>
                </a:lnTo>
                <a:lnTo>
                  <a:pt x="10122" y="112849"/>
                </a:lnTo>
                <a:lnTo>
                  <a:pt x="8679" y="114240"/>
                </a:lnTo>
                <a:lnTo>
                  <a:pt x="7051" y="115428"/>
                </a:lnTo>
                <a:lnTo>
                  <a:pt x="5423" y="116624"/>
                </a:lnTo>
                <a:lnTo>
                  <a:pt x="3795" y="117811"/>
                </a:lnTo>
                <a:lnTo>
                  <a:pt x="1990" y="118609"/>
                </a:lnTo>
                <a:lnTo>
                  <a:pt x="7" y="119601"/>
                </a:lnTo>
                <a:lnTo>
                  <a:pt x="910" y="119601"/>
                </a:lnTo>
                <a:lnTo>
                  <a:pt x="3618" y="119999"/>
                </a:lnTo>
                <a:lnTo>
                  <a:pt x="10122" y="119999"/>
                </a:lnTo>
                <a:lnTo>
                  <a:pt x="12652" y="119804"/>
                </a:lnTo>
                <a:lnTo>
                  <a:pt x="15545" y="119202"/>
                </a:lnTo>
                <a:lnTo>
                  <a:pt x="18438" y="118609"/>
                </a:lnTo>
                <a:lnTo>
                  <a:pt x="21509" y="117616"/>
                </a:lnTo>
                <a:lnTo>
                  <a:pt x="24580" y="116420"/>
                </a:lnTo>
                <a:lnTo>
                  <a:pt x="27835" y="114834"/>
                </a:lnTo>
                <a:lnTo>
                  <a:pt x="30906" y="112849"/>
                </a:lnTo>
                <a:lnTo>
                  <a:pt x="33977" y="110661"/>
                </a:lnTo>
                <a:lnTo>
                  <a:pt x="36870" y="107684"/>
                </a:lnTo>
                <a:lnTo>
                  <a:pt x="39578" y="108676"/>
                </a:lnTo>
                <a:lnTo>
                  <a:pt x="42293" y="109669"/>
                </a:lnTo>
                <a:lnTo>
                  <a:pt x="45179" y="110263"/>
                </a:lnTo>
                <a:lnTo>
                  <a:pt x="48072" y="110856"/>
                </a:lnTo>
                <a:lnTo>
                  <a:pt x="50965" y="111458"/>
                </a:lnTo>
                <a:lnTo>
                  <a:pt x="53858" y="111857"/>
                </a:lnTo>
                <a:lnTo>
                  <a:pt x="56929" y="112052"/>
                </a:lnTo>
                <a:lnTo>
                  <a:pt x="63070" y="112052"/>
                </a:lnTo>
                <a:lnTo>
                  <a:pt x="66141" y="111857"/>
                </a:lnTo>
                <a:lnTo>
                  <a:pt x="69219" y="111458"/>
                </a:lnTo>
                <a:lnTo>
                  <a:pt x="72105" y="110856"/>
                </a:lnTo>
                <a:lnTo>
                  <a:pt x="74998" y="110263"/>
                </a:lnTo>
                <a:lnTo>
                  <a:pt x="77891" y="109473"/>
                </a:lnTo>
                <a:lnTo>
                  <a:pt x="80599" y="108676"/>
                </a:lnTo>
                <a:lnTo>
                  <a:pt x="83314" y="107684"/>
                </a:lnTo>
                <a:lnTo>
                  <a:pt x="86022" y="106488"/>
                </a:lnTo>
                <a:lnTo>
                  <a:pt x="88553" y="105300"/>
                </a:lnTo>
                <a:lnTo>
                  <a:pt x="91083" y="103909"/>
                </a:lnTo>
                <a:lnTo>
                  <a:pt x="93614" y="102518"/>
                </a:lnTo>
                <a:lnTo>
                  <a:pt x="95960" y="100924"/>
                </a:lnTo>
                <a:lnTo>
                  <a:pt x="98128" y="99338"/>
                </a:lnTo>
                <a:lnTo>
                  <a:pt x="100295" y="97548"/>
                </a:lnTo>
                <a:lnTo>
                  <a:pt x="102463" y="95563"/>
                </a:lnTo>
                <a:lnTo>
                  <a:pt x="104454" y="93774"/>
                </a:lnTo>
                <a:lnTo>
                  <a:pt x="106259" y="91586"/>
                </a:lnTo>
                <a:lnTo>
                  <a:pt x="108072" y="89601"/>
                </a:lnTo>
                <a:lnTo>
                  <a:pt x="109692" y="87421"/>
                </a:lnTo>
                <a:lnTo>
                  <a:pt x="111320" y="85029"/>
                </a:lnTo>
                <a:lnTo>
                  <a:pt x="112770" y="82646"/>
                </a:lnTo>
                <a:lnTo>
                  <a:pt x="114036" y="80263"/>
                </a:lnTo>
                <a:lnTo>
                  <a:pt x="115294" y="77879"/>
                </a:lnTo>
                <a:lnTo>
                  <a:pt x="116381" y="75300"/>
                </a:lnTo>
                <a:lnTo>
                  <a:pt x="117284" y="72714"/>
                </a:lnTo>
                <a:lnTo>
                  <a:pt x="118187" y="69932"/>
                </a:lnTo>
                <a:lnTo>
                  <a:pt x="118734" y="67353"/>
                </a:lnTo>
                <a:lnTo>
                  <a:pt x="119274" y="64571"/>
                </a:lnTo>
                <a:lnTo>
                  <a:pt x="119637" y="61789"/>
                </a:lnTo>
                <a:lnTo>
                  <a:pt x="119992" y="58812"/>
                </a:lnTo>
                <a:lnTo>
                  <a:pt x="119992" y="56030"/>
                </a:lnTo>
                <a:lnTo>
                  <a:pt x="119992" y="53045"/>
                </a:lnTo>
                <a:lnTo>
                  <a:pt x="119637" y="50263"/>
                </a:lnTo>
                <a:lnTo>
                  <a:pt x="119274" y="47489"/>
                </a:lnTo>
                <a:lnTo>
                  <a:pt x="118734" y="44707"/>
                </a:lnTo>
                <a:lnTo>
                  <a:pt x="118187" y="41925"/>
                </a:lnTo>
                <a:lnTo>
                  <a:pt x="117284" y="39338"/>
                </a:lnTo>
                <a:lnTo>
                  <a:pt x="116381" y="36759"/>
                </a:lnTo>
                <a:lnTo>
                  <a:pt x="115294" y="34172"/>
                </a:lnTo>
                <a:lnTo>
                  <a:pt x="114036" y="31594"/>
                </a:lnTo>
                <a:lnTo>
                  <a:pt x="112770" y="29210"/>
                </a:lnTo>
                <a:lnTo>
                  <a:pt x="111320" y="26827"/>
                </a:lnTo>
                <a:lnTo>
                  <a:pt x="109692" y="24639"/>
                </a:lnTo>
                <a:lnTo>
                  <a:pt x="108072" y="22451"/>
                </a:lnTo>
                <a:lnTo>
                  <a:pt x="106259" y="20271"/>
                </a:lnTo>
                <a:lnTo>
                  <a:pt x="104454" y="18278"/>
                </a:lnTo>
                <a:lnTo>
                  <a:pt x="102463" y="16293"/>
                </a:lnTo>
                <a:lnTo>
                  <a:pt x="100295" y="14503"/>
                </a:lnTo>
                <a:lnTo>
                  <a:pt x="98128" y="12714"/>
                </a:lnTo>
                <a:lnTo>
                  <a:pt x="95960" y="11127"/>
                </a:lnTo>
                <a:lnTo>
                  <a:pt x="93614" y="9541"/>
                </a:lnTo>
                <a:lnTo>
                  <a:pt x="91083" y="7947"/>
                </a:lnTo>
                <a:lnTo>
                  <a:pt x="88553" y="6759"/>
                </a:lnTo>
                <a:lnTo>
                  <a:pt x="86022" y="5368"/>
                </a:lnTo>
                <a:lnTo>
                  <a:pt x="83314" y="4376"/>
                </a:lnTo>
                <a:lnTo>
                  <a:pt x="80599" y="3383"/>
                </a:lnTo>
                <a:lnTo>
                  <a:pt x="77891" y="2383"/>
                </a:lnTo>
                <a:lnTo>
                  <a:pt x="74998" y="1594"/>
                </a:lnTo>
                <a:lnTo>
                  <a:pt x="72105" y="1000"/>
                </a:lnTo>
                <a:lnTo>
                  <a:pt x="69219" y="601"/>
                </a:lnTo>
                <a:lnTo>
                  <a:pt x="66141" y="203"/>
                </a:lnTo>
                <a:lnTo>
                  <a:pt x="63070" y="0"/>
                </a:lnTo>
                <a:close/>
              </a:path>
            </a:pathLst>
          </a:custGeom>
          <a:solidFill>
            <a:srgbClr val="3292E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8"/>
        <p:cNvGrpSpPr/>
        <p:nvPr/>
      </p:nvGrpSpPr>
      <p:grpSpPr>
        <a:xfrm>
          <a:off x="0" y="0"/>
          <a:ext cx="0" cy="0"/>
          <a:chOff x="0" y="0"/>
          <a:chExt cx="0" cy="0"/>
        </a:xfrm>
      </p:grpSpPr>
      <p:pic>
        <p:nvPicPr>
          <p:cNvPr id="49" name="Shape 49" descr="Celestia-R1---OverlayContentHD.png"/>
          <p:cNvPicPr preferRelativeResize="0"/>
          <p:nvPr/>
        </p:nvPicPr>
        <p:blipFill rotWithShape="1">
          <a:blip r:embed="rId2">
            <a:alphaModFix/>
          </a:blip>
          <a:srcRect/>
          <a:stretch/>
        </p:blipFill>
        <p:spPr>
          <a:xfrm>
            <a:off x="1" y="2"/>
            <a:ext cx="9141619" cy="5142161"/>
          </a:xfrm>
          <a:prstGeom prst="rect">
            <a:avLst/>
          </a:prstGeom>
          <a:noFill/>
          <a:ln>
            <a:noFill/>
          </a:ln>
        </p:spPr>
      </p:pic>
      <p:sp>
        <p:nvSpPr>
          <p:cNvPr id="50" name="Shape 50"/>
          <p:cNvSpPr txBox="1">
            <a:spLocks noGrp="1"/>
          </p:cNvSpPr>
          <p:nvPr>
            <p:ph type="title"/>
          </p:nvPr>
        </p:nvSpPr>
        <p:spPr>
          <a:xfrm>
            <a:off x="699651" y="422888"/>
            <a:ext cx="7010400" cy="140935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51" name="Shape 51"/>
          <p:cNvSpPr txBox="1">
            <a:spLocks noGrp="1"/>
          </p:cNvSpPr>
          <p:nvPr>
            <p:ph type="body" idx="1"/>
          </p:nvPr>
        </p:nvSpPr>
        <p:spPr>
          <a:xfrm>
            <a:off x="699650" y="1832240"/>
            <a:ext cx="7148951" cy="3025511"/>
          </a:xfrm>
          <a:prstGeom prst="rect">
            <a:avLst/>
          </a:prstGeom>
          <a:noFill/>
          <a:ln>
            <a:noFill/>
          </a:ln>
        </p:spPr>
        <p:txBody>
          <a:bodyPr wrap="square" lIns="91425" tIns="91425" rIns="91425" bIns="91425" anchor="t" anchorCtr="0"/>
          <a:lstStyle>
            <a:lvl1pPr marL="0" marR="0" lvl="0" indent="133350" algn="l" rtl="0">
              <a:lnSpc>
                <a:spcPct val="100000"/>
              </a:lnSpc>
              <a:spcBef>
                <a:spcPts val="60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1pPr>
            <a:lvl2pPr marL="0" marR="0" lvl="1" indent="133350" algn="l" rtl="0">
              <a:lnSpc>
                <a:spcPct val="100000"/>
              </a:lnSpc>
              <a:spcBef>
                <a:spcPts val="48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2pPr>
            <a:lvl3pPr marL="0" marR="0" lvl="2" indent="133350" algn="l" rtl="0">
              <a:lnSpc>
                <a:spcPct val="100000"/>
              </a:lnSpc>
              <a:spcBef>
                <a:spcPts val="48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3pPr>
            <a:lvl4pPr marL="0" marR="0" lvl="3" indent="133350" algn="l" rtl="0">
              <a:lnSpc>
                <a:spcPct val="100000"/>
              </a:lnSpc>
              <a:spcBef>
                <a:spcPts val="36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4pPr>
            <a:lvl5pPr marL="0" marR="0" lvl="4" indent="133350" algn="l" rtl="0">
              <a:lnSpc>
                <a:spcPct val="100000"/>
              </a:lnSpc>
              <a:spcBef>
                <a:spcPts val="36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5pPr>
            <a:lvl6pPr marL="0" marR="0" lvl="5"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0" marR="0" lvl="6"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0" marR="0" lvl="7"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0" marR="0" lvl="8"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endParaRPr/>
          </a:p>
        </p:txBody>
      </p:sp>
      <p:sp>
        <p:nvSpPr>
          <p:cNvPr id="52" name="Shape 52"/>
          <p:cNvSpPr txBox="1">
            <a:spLocks noGrp="1"/>
          </p:cNvSpPr>
          <p:nvPr>
            <p:ph type="dt" idx="10"/>
          </p:nvPr>
        </p:nvSpPr>
        <p:spPr>
          <a:xfrm>
            <a:off x="0" y="0"/>
            <a:ext cx="3000000" cy="3000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Shape 53"/>
          <p:cNvSpPr txBox="1">
            <a:spLocks noGrp="1"/>
          </p:cNvSpPr>
          <p:nvPr>
            <p:ph type="ftr" idx="11"/>
          </p:nvPr>
        </p:nvSpPr>
        <p:spPr>
          <a:xfrm>
            <a:off x="0" y="0"/>
            <a:ext cx="3000000" cy="3000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0" y="0"/>
            <a:ext cx="3000000" cy="3000000"/>
          </a:xfrm>
          <a:prstGeom prst="rect">
            <a:avLst/>
          </a:prstGeom>
          <a:noFill/>
          <a:ln>
            <a:noFill/>
          </a:ln>
        </p:spPr>
        <p:txBody>
          <a:bodyPr wrap="square" lIns="91425" tIns="45700" rIns="91425" bIns="45700" anchor="t" anchorCtr="0">
            <a:noAutofit/>
          </a:bodyPr>
          <a:lstStyle/>
          <a:p>
            <a:pPr indent="-88900">
              <a:buClr>
                <a:srgbClr val="000000"/>
              </a:buClr>
              <a:buSzPts val="1400"/>
            </a:pPr>
            <a:fld id="{00000000-1234-1234-1234-123412341234}" type="slidenum">
              <a:rPr lang="en-US" smtClean="0"/>
              <a:pPr indent="-88900">
                <a:buClr>
                  <a:srgbClr val="000000"/>
                </a:buClr>
                <a:buSzPts val="140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rot="10800000" flipH="1">
            <a:off x="3919994" y="3977033"/>
            <a:ext cx="1303500" cy="11283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3809057" y="-81000"/>
            <a:ext cx="1525500" cy="1761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1400175" y="1991825"/>
            <a:ext cx="6343500" cy="11598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lvl="0">
              <a:spcBef>
                <a:spcPts val="0"/>
              </a:spcBef>
              <a:buNone/>
            </a:pPr>
            <a:endParaRPr sz="1400"/>
          </a:p>
        </p:txBody>
      </p:sp>
      <p:grpSp>
        <p:nvGrpSpPr>
          <p:cNvPr id="16" name="Shape 16"/>
          <p:cNvGrpSpPr/>
          <p:nvPr/>
        </p:nvGrpSpPr>
        <p:grpSpPr>
          <a:xfrm>
            <a:off x="5549153" y="1029782"/>
            <a:ext cx="404640" cy="374059"/>
            <a:chOff x="5975075" y="2327500"/>
            <a:chExt cx="420100" cy="388350"/>
          </a:xfrm>
        </p:grpSpPr>
        <p:sp>
          <p:nvSpPr>
            <p:cNvPr id="17" name="Shape 1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grpSp>
      <p:sp>
        <p:nvSpPr>
          <p:cNvPr id="19" name="Shape 19"/>
          <p:cNvSpPr/>
          <p:nvPr/>
        </p:nvSpPr>
        <p:spPr>
          <a:xfrm>
            <a:off x="3253022" y="113273"/>
            <a:ext cx="225085" cy="38996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lvl="0">
              <a:spcBef>
                <a:spcPts val="0"/>
              </a:spcBef>
              <a:buNone/>
            </a:pPr>
            <a:endParaRPr sz="1400"/>
          </a:p>
        </p:txBody>
      </p:sp>
      <p:grpSp>
        <p:nvGrpSpPr>
          <p:cNvPr id="20" name="Shape 20"/>
          <p:cNvGrpSpPr/>
          <p:nvPr/>
        </p:nvGrpSpPr>
        <p:grpSpPr>
          <a:xfrm>
            <a:off x="4380526" y="515194"/>
            <a:ext cx="382959" cy="607111"/>
            <a:chOff x="6718575" y="2318625"/>
            <a:chExt cx="256950" cy="407375"/>
          </a:xfrm>
        </p:grpSpPr>
        <p:sp>
          <p:nvSpPr>
            <p:cNvPr id="21" name="Shape 2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5" name="Shape 2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6" name="Shape 2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7" name="Shape 2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8" name="Shape 2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grpSp>
      <p:grpSp>
        <p:nvGrpSpPr>
          <p:cNvPr id="29" name="Shape 29"/>
          <p:cNvGrpSpPr/>
          <p:nvPr/>
        </p:nvGrpSpPr>
        <p:grpSpPr>
          <a:xfrm>
            <a:off x="3199464" y="902961"/>
            <a:ext cx="395019" cy="403297"/>
            <a:chOff x="3951850" y="2985350"/>
            <a:chExt cx="407950" cy="416500"/>
          </a:xfrm>
        </p:grpSpPr>
        <p:sp>
          <p:nvSpPr>
            <p:cNvPr id="30" name="Shape 3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1" name="Shape 3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2" name="Shape 3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3" name="Shape 3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grpSp>
      <p:sp>
        <p:nvSpPr>
          <p:cNvPr id="34" name="Shape 34"/>
          <p:cNvSpPr/>
          <p:nvPr/>
        </p:nvSpPr>
        <p:spPr>
          <a:xfrm rot="10800000" flipH="1">
            <a:off x="5010534" y="4576648"/>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5" name="Shape 35"/>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lvl="0">
              <a:spcBef>
                <a:spcPts val="0"/>
              </a:spcBef>
              <a:buNone/>
            </a:pPr>
            <a:endParaRPr sz="1400"/>
          </a:p>
        </p:txBody>
      </p:sp>
      <p:sp>
        <p:nvSpPr>
          <p:cNvPr id="36" name="Shape 36"/>
          <p:cNvSpPr/>
          <p:nvPr/>
        </p:nvSpPr>
        <p:spPr>
          <a:xfrm rot="10800000" flipH="1">
            <a:off x="3101710" y="3629719"/>
            <a:ext cx="1032900" cy="8940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37" name="Shape 37"/>
          <p:cNvSpPr/>
          <p:nvPr/>
        </p:nvSpPr>
        <p:spPr>
          <a:xfrm rot="10800000" flipH="1">
            <a:off x="3530385" y="4576662"/>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8" name="Shape 38"/>
          <p:cNvSpPr/>
          <p:nvPr/>
        </p:nvSpPr>
        <p:spPr>
          <a:xfrm>
            <a:off x="5370706" y="4867761"/>
            <a:ext cx="312503"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grpSp>
        <p:nvGrpSpPr>
          <p:cNvPr id="39" name="Shape 39"/>
          <p:cNvGrpSpPr/>
          <p:nvPr/>
        </p:nvGrpSpPr>
        <p:grpSpPr>
          <a:xfrm>
            <a:off x="5772010" y="4056440"/>
            <a:ext cx="573943" cy="550550"/>
            <a:chOff x="5241175" y="4959100"/>
            <a:chExt cx="539775" cy="517775"/>
          </a:xfrm>
        </p:grpSpPr>
        <p:sp>
          <p:nvSpPr>
            <p:cNvPr id="40" name="Shape 4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41" name="Shape 4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42" name="Shape 4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43" name="Shape 4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44" name="Shape 4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sp>
          <p:nvSpPr>
            <p:cNvPr id="45" name="Shape 4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sz="1400"/>
            </a:p>
          </p:txBody>
        </p:sp>
      </p:grpSp>
      <p:sp>
        <p:nvSpPr>
          <p:cNvPr id="46" name="Shape 46"/>
          <p:cNvSpPr/>
          <p:nvPr/>
        </p:nvSpPr>
        <p:spPr>
          <a:xfrm>
            <a:off x="3429210" y="3904793"/>
            <a:ext cx="377839" cy="343685"/>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lvl="0">
              <a:spcBef>
                <a:spcPts val="0"/>
              </a:spcBef>
              <a:buNone/>
            </a:pPr>
            <a:endParaRPr sz="1400"/>
          </a:p>
        </p:txBody>
      </p:sp>
    </p:spTree>
    <p:extLst>
      <p:ext uri="{BB962C8B-B14F-4D97-AF65-F5344CB8AC3E}">
        <p14:creationId xmlns:p14="http://schemas.microsoft.com/office/powerpoint/2010/main" val="1268257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89300F6E-DFA8-4D71-B685-CEC59B72E8DB}" type="datetimeFigureOut">
              <a:rPr lang="en-US" smtClean="0"/>
              <a:t>12/11/2017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7524F13-7C88-4EB9-B6D7-FCD0747F16FE}" type="slidenum">
              <a:rPr lang="en-US" smtClean="0"/>
              <a:t>‹#›</a:t>
            </a:fld>
            <a:endParaRPr lang="en-US"/>
          </a:p>
        </p:txBody>
      </p:sp>
    </p:spTree>
    <p:extLst>
      <p:ext uri="{BB962C8B-B14F-4D97-AF65-F5344CB8AC3E}">
        <p14:creationId xmlns:p14="http://schemas.microsoft.com/office/powerpoint/2010/main" val="364240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90"/>
            <a:ext cx="5111751"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89300F6E-DFA8-4D71-B685-CEC59B72E8DB}" type="datetimeFigureOut">
              <a:rPr lang="en-US" smtClean="0"/>
              <a:t>12/11/2017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7524F13-7C88-4EB9-B6D7-FCD0747F16FE}" type="slidenum">
              <a:rPr lang="en-US" smtClean="0"/>
              <a:t>‹#›</a:t>
            </a:fld>
            <a:endParaRPr lang="en-US"/>
          </a:p>
        </p:txBody>
      </p:sp>
    </p:spTree>
    <p:extLst>
      <p:ext uri="{BB962C8B-B14F-4D97-AF65-F5344CB8AC3E}">
        <p14:creationId xmlns:p14="http://schemas.microsoft.com/office/powerpoint/2010/main" val="24357407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1" y="1735600"/>
            <a:ext cx="4944300" cy="6453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lvl="1"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2pPr>
            <a:lvl3pPr lvl="2"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3pPr>
            <a:lvl4pPr lvl="3"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4pPr>
            <a:lvl5pPr lvl="4"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5pPr>
            <a:lvl6pPr lvl="5"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6pPr>
            <a:lvl7pPr lvl="6"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7pPr>
            <a:lvl8pPr lvl="7"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8pPr>
            <a:lvl9pPr lvl="8" indent="0">
              <a:spcBef>
                <a:spcPts val="0"/>
              </a:spcBef>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1" y="2255125"/>
            <a:ext cx="4944300" cy="1659900"/>
          </a:xfrm>
          <a:prstGeom prst="rect">
            <a:avLst/>
          </a:prstGeom>
          <a:noFill/>
          <a:ln>
            <a:noFill/>
          </a:ln>
        </p:spPr>
        <p:txBody>
          <a:bodyPr wrap="square" lIns="91425" tIns="91425" rIns="91425" bIns="91425" anchor="t" anchorCtr="0"/>
          <a:lstStyle>
            <a:lvl1pPr marL="0" marR="0" lvl="0" indent="889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0" marR="0" lvl="1" indent="88900" algn="l" rtl="0">
              <a:lnSpc>
                <a:spcPct val="100000"/>
              </a:lnSpc>
              <a:spcBef>
                <a:spcPts val="48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0" marR="0" lvl="2" indent="88900" algn="l" rtl="0">
              <a:lnSpc>
                <a:spcPct val="100000"/>
              </a:lnSpc>
              <a:spcBef>
                <a:spcPts val="48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0" marR="0" lvl="3" indent="88900" algn="l" rtl="0">
              <a:lnSpc>
                <a:spcPct val="100000"/>
              </a:lnSpc>
              <a:spcBef>
                <a:spcPts val="36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0" marR="0" lvl="4" indent="88900" algn="l" rtl="0">
              <a:lnSpc>
                <a:spcPct val="100000"/>
              </a:lnSpc>
              <a:spcBef>
                <a:spcPts val="36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0" marR="0" lvl="5"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0" marR="0" lvl="6"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0" marR="0" lvl="7"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0" marR="0" lvl="8"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en.wikipedia.org/wiki/Sail" TargetMode="External"/><Relationship Id="rId2" Type="http://schemas.openxmlformats.org/officeDocument/2006/relationships/hyperlink" Target="https://en.wikipedia.org/wiki/Merchant_vessel" TargetMode="External"/><Relationship Id="rId1" Type="http://schemas.openxmlformats.org/officeDocument/2006/relationships/slideLayout" Target="../slideLayouts/slideLayout2.xml"/><Relationship Id="rId6" Type="http://schemas.openxmlformats.org/officeDocument/2006/relationships/hyperlink" Target="https://en.wikipedia.org/wiki/Diesel_engine" TargetMode="External"/><Relationship Id="rId5" Type="http://schemas.openxmlformats.org/officeDocument/2006/relationships/hyperlink" Target="https://en.wikipedia.org/wiki/Steam_engine" TargetMode="External"/><Relationship Id="rId4" Type="http://schemas.openxmlformats.org/officeDocument/2006/relationships/hyperlink" Target="https://en.wikipedia.org/wiki/Marine_propuls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en.wikipedia.org/wiki/Wind-assisted_propulsion" TargetMode="External"/><Relationship Id="rId2" Type="http://schemas.openxmlformats.org/officeDocument/2006/relationships/hyperlink" Target="https://en.wikipedia.org/wiki/United_States_Merchant_Marine"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hyperlink" Target="https://en.wikipedia.org/wiki/Kitesurfing"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en.wikipedia.org/wiki/Military_Sealift_Command" TargetMode="External"/><Relationship Id="rId2" Type="http://schemas.openxmlformats.org/officeDocument/2006/relationships/hyperlink" Target="https://en.wikipedia.org/wiki/MS_Beluga_Skysails" TargetMode="External"/><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en.wikipedia.org/wiki/Wind-assisted_propulsion" TargetMode="External"/><Relationship Id="rId2" Type="http://schemas.openxmlformats.org/officeDocument/2006/relationships/hyperlink" Target="https://en.wikipedia.org/wiki/Rotor_Ship"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fuelcellstore.com/fuel-cell-components/catalys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68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g"/></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9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E595-765A-4089-ABB3-2F1CC3E8D61A}"/>
              </a:ext>
            </a:extLst>
          </p:cNvPr>
          <p:cNvSpPr>
            <a:spLocks noGrp="1"/>
          </p:cNvSpPr>
          <p:nvPr>
            <p:ph type="ctrTitle"/>
          </p:nvPr>
        </p:nvSpPr>
        <p:spPr/>
        <p:txBody>
          <a:bodyPr/>
          <a:lstStyle/>
          <a:p>
            <a:r>
              <a:rPr lang="en-US" sz="5400" b="1" dirty="0">
                <a:latin typeface="Garamond" panose="02020404030301010803" pitchFamily="18" charset="0"/>
              </a:rPr>
              <a:t>PRESENTATION</a:t>
            </a:r>
            <a:r>
              <a:rPr lang="ar-EG" sz="5400" b="1" dirty="0">
                <a:latin typeface="Garamond" panose="02020404030301010803" pitchFamily="18" charset="0"/>
              </a:rPr>
              <a:t> 8</a:t>
            </a:r>
            <a:endParaRPr lang="en-US" sz="5400" b="1" dirty="0">
              <a:latin typeface="Garamond" panose="02020404030301010803" pitchFamily="18" charset="0"/>
            </a:endParaRPr>
          </a:p>
        </p:txBody>
      </p:sp>
    </p:spTree>
    <p:extLst>
      <p:ext uri="{BB962C8B-B14F-4D97-AF65-F5344CB8AC3E}">
        <p14:creationId xmlns:p14="http://schemas.microsoft.com/office/powerpoint/2010/main" val="4192346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8659"/>
            <a:ext cx="7010400" cy="1409350"/>
          </a:xfrm>
        </p:spPr>
        <p:txBody>
          <a:bodyPr/>
          <a:lstStyle/>
          <a:p>
            <a:r>
              <a:rPr lang="en-US" b="1" dirty="0">
                <a:latin typeface="Garamond" panose="02020404030301010803" pitchFamily="18" charset="0"/>
              </a:rPr>
              <a:t>Acid electrolyte fuel cell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285752"/>
                <a:ext cx="8915400" cy="3025511"/>
              </a:xfrm>
            </p:spPr>
            <p:txBody>
              <a:bodyPr/>
              <a:lstStyle/>
              <a:p>
                <a:endParaRPr lang="pt-BR" i="1" dirty="0">
                  <a:latin typeface="Cambria Math" panose="02040503050406030204" pitchFamily="18" charset="0"/>
                </a:endParaRPr>
              </a:p>
              <a:p>
                <a:r>
                  <a:rPr lang="en-US" sz="2000" dirty="0"/>
                  <a:t>At the anode the following reaction takes place</a:t>
                </a:r>
              </a:p>
              <a:p>
                <a:pPr>
                  <a:buNone/>
                </a:pPr>
                <a:r>
                  <a:rPr lang="pt-BR" dirty="0">
                    <a:solidFill>
                      <a:srgbClr val="FFFF00"/>
                    </a:solidFill>
                  </a:rPr>
                  <a:t>                                     </a:t>
                </a:r>
                <a14:m>
                  <m:oMath xmlns:m="http://schemas.openxmlformats.org/officeDocument/2006/math">
                    <m:r>
                      <a:rPr lang="pt-BR" i="1" dirty="0">
                        <a:solidFill>
                          <a:srgbClr val="FFFF00"/>
                        </a:solidFill>
                        <a:latin typeface="Cambria Math" panose="02040503050406030204" pitchFamily="18" charset="0"/>
                      </a:rPr>
                      <m:t>2</m:t>
                    </m:r>
                    <m:sSub>
                      <m:sSubPr>
                        <m:ctrlPr>
                          <a:rPr lang="pt-BR" i="1" dirty="0">
                            <a:solidFill>
                              <a:srgbClr val="FFFF00"/>
                            </a:solidFill>
                            <a:latin typeface="Cambria Math" panose="02040503050406030204" pitchFamily="18" charset="0"/>
                          </a:rPr>
                        </m:ctrlPr>
                      </m:sSubPr>
                      <m:e>
                        <m:r>
                          <a:rPr lang="en-US" i="1" dirty="0">
                            <a:solidFill>
                              <a:srgbClr val="FFFF00"/>
                            </a:solidFill>
                            <a:latin typeface="Cambria Math" panose="02040503050406030204" pitchFamily="18" charset="0"/>
                          </a:rPr>
                          <m:t>𝐻</m:t>
                        </m:r>
                      </m:e>
                      <m:sub>
                        <m:r>
                          <a:rPr lang="en-US" i="1" dirty="0">
                            <a:solidFill>
                              <a:srgbClr val="FFFF00"/>
                            </a:solidFill>
                            <a:latin typeface="Cambria Math" panose="02040503050406030204" pitchFamily="18" charset="0"/>
                          </a:rPr>
                          <m:t>2</m:t>
                        </m:r>
                      </m:sub>
                    </m:sSub>
                  </m:oMath>
                </a14:m>
                <a:r>
                  <a:rPr lang="pt-BR" i="1" dirty="0">
                    <a:solidFill>
                      <a:srgbClr val="FFFF00"/>
                    </a:solidFill>
                  </a:rPr>
                  <a:t>          </a:t>
                </a:r>
                <a14:m>
                  <m:oMath xmlns:m="http://schemas.openxmlformats.org/officeDocument/2006/math">
                    <m:r>
                      <a:rPr lang="pt-BR" i="1" dirty="0">
                        <a:solidFill>
                          <a:srgbClr val="FFFF00"/>
                        </a:solidFill>
                        <a:latin typeface="Cambria Math" panose="02040503050406030204" pitchFamily="18" charset="0"/>
                      </a:rPr>
                      <m:t>4</m:t>
                    </m:r>
                    <m:sSup>
                      <m:sSupPr>
                        <m:ctrlPr>
                          <a:rPr lang="pt-BR" i="1" dirty="0">
                            <a:solidFill>
                              <a:srgbClr val="FFFF00"/>
                            </a:solidFill>
                            <a:latin typeface="Cambria Math" panose="02040503050406030204" pitchFamily="18" charset="0"/>
                          </a:rPr>
                        </m:ctrlPr>
                      </m:sSupPr>
                      <m:e>
                        <m:r>
                          <a:rPr lang="en-US" i="1" dirty="0">
                            <a:solidFill>
                              <a:srgbClr val="FFFF00"/>
                            </a:solidFill>
                            <a:latin typeface="Cambria Math" panose="02040503050406030204" pitchFamily="18" charset="0"/>
                          </a:rPr>
                          <m:t>𝐻</m:t>
                        </m:r>
                      </m:e>
                      <m:sup>
                        <m:r>
                          <a:rPr lang="en-US" i="1" dirty="0">
                            <a:solidFill>
                              <a:srgbClr val="FFFF00"/>
                            </a:solidFill>
                            <a:latin typeface="Cambria Math" panose="02040503050406030204" pitchFamily="18" charset="0"/>
                          </a:rPr>
                          <m:t>+</m:t>
                        </m:r>
                      </m:sup>
                    </m:sSup>
                    <m:r>
                      <a:rPr lang="pt-BR" i="1" dirty="0">
                        <a:solidFill>
                          <a:srgbClr val="FFFF00"/>
                        </a:solidFill>
                        <a:latin typeface="Cambria Math" panose="02040503050406030204" pitchFamily="18" charset="0"/>
                      </a:rPr>
                      <m:t> </m:t>
                    </m:r>
                  </m:oMath>
                </a14:m>
                <a:r>
                  <a:rPr lang="pt-BR" dirty="0">
                    <a:solidFill>
                      <a:srgbClr val="FFFF00"/>
                    </a:solidFill>
                  </a:rPr>
                  <a:t>+ </a:t>
                </a:r>
                <a14:m>
                  <m:oMath xmlns:m="http://schemas.openxmlformats.org/officeDocument/2006/math">
                    <m:sSup>
                      <m:sSupPr>
                        <m:ctrlPr>
                          <a:rPr lang="pt-BR" i="1">
                            <a:solidFill>
                              <a:srgbClr val="FFFF00"/>
                            </a:solidFill>
                            <a:latin typeface="Cambria Math" panose="02040503050406030204" pitchFamily="18" charset="0"/>
                          </a:rPr>
                        </m:ctrlPr>
                      </m:sSupPr>
                      <m:e>
                        <m:r>
                          <a:rPr lang="en-US" i="1">
                            <a:solidFill>
                              <a:srgbClr val="FFFF00"/>
                            </a:solidFill>
                            <a:latin typeface="Cambria Math" panose="02040503050406030204" pitchFamily="18" charset="0"/>
                          </a:rPr>
                          <m:t>4</m:t>
                        </m:r>
                        <m:r>
                          <a:rPr lang="en-US" i="1">
                            <a:solidFill>
                              <a:srgbClr val="FFFF00"/>
                            </a:solidFill>
                            <a:latin typeface="Cambria Math" panose="02040503050406030204" pitchFamily="18" charset="0"/>
                          </a:rPr>
                          <m:t>𝑒</m:t>
                        </m:r>
                      </m:e>
                      <m:sup>
                        <m:r>
                          <a:rPr lang="en-US" i="1">
                            <a:solidFill>
                              <a:srgbClr val="FFFF00"/>
                            </a:solidFill>
                            <a:latin typeface="Cambria Math" panose="02040503050406030204" pitchFamily="18" charset="0"/>
                          </a:rPr>
                          <m:t>−</m:t>
                        </m:r>
                      </m:sup>
                    </m:sSup>
                  </m:oMath>
                </a14:m>
                <a:r>
                  <a:rPr lang="en-US" dirty="0"/>
                  <a:t>  </a:t>
                </a:r>
                <a:r>
                  <a:rPr lang="en-US" dirty="0">
                    <a:solidFill>
                      <a:schemeClr val="bg1"/>
                    </a:solidFill>
                  </a:rPr>
                  <a:t>(2)</a:t>
                </a:r>
              </a:p>
              <a:p>
                <a:r>
                  <a:rPr lang="en-US" sz="2000" dirty="0"/>
                  <a:t>Hydrogen gas ionizes into hydrogen ions and electrons, equation (2). </a:t>
                </a:r>
              </a:p>
              <a:p>
                <a:r>
                  <a:rPr lang="en-US" sz="2000" dirty="0"/>
                  <a:t>The electrons released from the reaction flow through an external load to the cathode, creating a current. </a:t>
                </a:r>
              </a:p>
              <a:p>
                <a:r>
                  <a:rPr lang="en-US" sz="2000" dirty="0"/>
                  <a:t>The </a:t>
                </a:r>
                <a14:m>
                  <m:oMath xmlns:m="http://schemas.openxmlformats.org/officeDocument/2006/math">
                    <m:sSup>
                      <m:sSupPr>
                        <m:ctrlPr>
                          <a:rPr lang="pt-BR" sz="2000" i="1" dirty="0">
                            <a:latin typeface="Cambria Math" panose="02040503050406030204" pitchFamily="18" charset="0"/>
                          </a:rPr>
                        </m:ctrlPr>
                      </m:sSupPr>
                      <m:e>
                        <m:r>
                          <a:rPr lang="en-US" sz="2000" i="1" dirty="0">
                            <a:latin typeface="Cambria Math" panose="02040503050406030204" pitchFamily="18" charset="0"/>
                          </a:rPr>
                          <m:t>𝐻</m:t>
                        </m:r>
                      </m:e>
                      <m:sup>
                        <m:r>
                          <a:rPr lang="en-US" sz="2000" i="1" dirty="0">
                            <a:latin typeface="Cambria Math" panose="02040503050406030204" pitchFamily="18" charset="0"/>
                          </a:rPr>
                          <m:t>+</m:t>
                        </m:r>
                      </m:sup>
                    </m:sSup>
                  </m:oMath>
                </a14:m>
                <a:r>
                  <a:rPr lang="en-US" sz="2000" dirty="0"/>
                  <a:t> ions pass through the electrolyte which is possible because an acid is a fluid with mobile H+ ions. </a:t>
                </a:r>
              </a:p>
              <a:p>
                <a:r>
                  <a:rPr lang="en-US" sz="2000" dirty="0"/>
                  <a:t>At the cathode the H+ reacts with oxygen and the electrons forming water, equation (3) </a:t>
                </a:r>
              </a:p>
              <a:p>
                <a:r>
                  <a:rPr lang="en-US" dirty="0"/>
                  <a:t>The electrons are not allowed to pass through the electrolyte because then no current would flow in the external circuit. </a:t>
                </a:r>
                <a:br>
                  <a:rPr lang="en-US" sz="2000" dirty="0"/>
                </a:br>
                <a:r>
                  <a:rPr lang="en-US" dirty="0"/>
                  <a:t>                                   </a:t>
                </a:r>
                <a14:m>
                  <m:oMath xmlns:m="http://schemas.openxmlformats.org/officeDocument/2006/math">
                    <m:sSub>
                      <m:sSubPr>
                        <m:ctrlPr>
                          <a:rPr lang="pt-BR" i="1" dirty="0" smtClean="0">
                            <a:solidFill>
                              <a:srgbClr val="FFFF00"/>
                            </a:solidFill>
                            <a:latin typeface="Cambria Math" panose="02040503050406030204" pitchFamily="18" charset="0"/>
                          </a:rPr>
                        </m:ctrlPr>
                      </m:sSubPr>
                      <m:e>
                        <m:r>
                          <a:rPr lang="en-US" b="0" i="1" dirty="0" smtClean="0">
                            <a:solidFill>
                              <a:srgbClr val="FFFF00"/>
                            </a:solidFill>
                            <a:latin typeface="Cambria Math" panose="02040503050406030204" pitchFamily="18" charset="0"/>
                          </a:rPr>
                          <m:t>𝑂</m:t>
                        </m:r>
                      </m:e>
                      <m:sub>
                        <m:r>
                          <a:rPr lang="en-US" b="0" i="1" dirty="0" smtClean="0">
                            <a:solidFill>
                              <a:srgbClr val="FFFF00"/>
                            </a:solidFill>
                            <a:latin typeface="Cambria Math" panose="02040503050406030204" pitchFamily="18" charset="0"/>
                          </a:rPr>
                          <m:t>2</m:t>
                        </m:r>
                      </m:sub>
                    </m:sSub>
                  </m:oMath>
                </a14:m>
                <a:r>
                  <a:rPr lang="pt-BR" dirty="0">
                    <a:solidFill>
                      <a:srgbClr val="FFFF00"/>
                    </a:solidFill>
                  </a:rPr>
                  <a:t> + </a:t>
                </a:r>
                <a14:m>
                  <m:oMath xmlns:m="http://schemas.openxmlformats.org/officeDocument/2006/math">
                    <m:sSup>
                      <m:sSupPr>
                        <m:ctrlPr>
                          <a:rPr lang="pt-BR"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𝑒</m:t>
                        </m:r>
                      </m:e>
                      <m:sup>
                        <m:r>
                          <a:rPr lang="en-US" b="0" i="1" smtClean="0">
                            <a:solidFill>
                              <a:srgbClr val="FFFF00"/>
                            </a:solidFill>
                            <a:latin typeface="Cambria Math" panose="02040503050406030204" pitchFamily="18" charset="0"/>
                          </a:rPr>
                          <m:t>−</m:t>
                        </m:r>
                      </m:sup>
                    </m:sSup>
                  </m:oMath>
                </a14:m>
                <a:r>
                  <a:rPr lang="pt-BR" dirty="0">
                    <a:solidFill>
                      <a:srgbClr val="FFFF00"/>
                    </a:solidFill>
                  </a:rPr>
                  <a:t> + </a:t>
                </a:r>
                <a14:m>
                  <m:oMath xmlns:m="http://schemas.openxmlformats.org/officeDocument/2006/math">
                    <m:sSup>
                      <m:sSupPr>
                        <m:ctrlPr>
                          <a:rPr lang="pt-BR"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𝐻</m:t>
                        </m:r>
                      </m:e>
                      <m:sup>
                        <m:r>
                          <a:rPr lang="en-US" b="0" i="1" smtClean="0">
                            <a:solidFill>
                              <a:srgbClr val="FFFF00"/>
                            </a:solidFill>
                            <a:latin typeface="Cambria Math" panose="02040503050406030204" pitchFamily="18" charset="0"/>
                          </a:rPr>
                          <m:t>+</m:t>
                        </m:r>
                      </m:sup>
                    </m:sSup>
                  </m:oMath>
                </a14:m>
                <a:r>
                  <a:rPr lang="pt-BR" dirty="0">
                    <a:solidFill>
                      <a:srgbClr val="FFFF00"/>
                    </a:solidFill>
                  </a:rPr>
                  <a:t>         </a:t>
                </a:r>
                <a14:m>
                  <m:oMath xmlns:m="http://schemas.openxmlformats.org/officeDocument/2006/math">
                    <m:sSub>
                      <m:sSubPr>
                        <m:ctrlPr>
                          <a:rPr lang="pt-BR" i="1" dirty="0" smtClean="0">
                            <a:solidFill>
                              <a:srgbClr val="FFFF00"/>
                            </a:solidFill>
                            <a:latin typeface="Cambria Math" panose="02040503050406030204" pitchFamily="18" charset="0"/>
                          </a:rPr>
                        </m:ctrlPr>
                      </m:sSubPr>
                      <m:e>
                        <m:r>
                          <a:rPr lang="en-US" b="0" i="1" dirty="0" smtClean="0">
                            <a:solidFill>
                              <a:srgbClr val="FFFF00"/>
                            </a:solidFill>
                            <a:latin typeface="Cambria Math" panose="02040503050406030204" pitchFamily="18" charset="0"/>
                          </a:rPr>
                          <m:t>  2</m:t>
                        </m:r>
                        <m:r>
                          <a:rPr lang="en-US" b="0" i="1" dirty="0" smtClean="0">
                            <a:solidFill>
                              <a:srgbClr val="FFFF00"/>
                            </a:solidFill>
                            <a:latin typeface="Cambria Math" panose="02040503050406030204" pitchFamily="18" charset="0"/>
                          </a:rPr>
                          <m:t>𝐻</m:t>
                        </m:r>
                      </m:e>
                      <m:sub>
                        <m:r>
                          <a:rPr lang="en-US" b="0" i="1" dirty="0" smtClean="0">
                            <a:solidFill>
                              <a:srgbClr val="FFFF00"/>
                            </a:solidFill>
                            <a:latin typeface="Cambria Math" panose="02040503050406030204" pitchFamily="18" charset="0"/>
                          </a:rPr>
                          <m:t>2</m:t>
                        </m:r>
                      </m:sub>
                    </m:sSub>
                    <m:r>
                      <a:rPr lang="en-US" b="0" i="1" dirty="0" smtClean="0">
                        <a:solidFill>
                          <a:srgbClr val="FFFF00"/>
                        </a:solidFill>
                        <a:latin typeface="Cambria Math" panose="02040503050406030204" pitchFamily="18" charset="0"/>
                      </a:rPr>
                      <m:t>𝑂</m:t>
                    </m:r>
                  </m:oMath>
                </a14:m>
                <a:r>
                  <a:rPr lang="en-US" dirty="0">
                    <a:solidFill>
                      <a:srgbClr val="FFFF00"/>
                    </a:solidFill>
                  </a:rPr>
                  <a:t>  </a:t>
                </a:r>
                <a:r>
                  <a:rPr lang="en-US" dirty="0">
                    <a:solidFill>
                      <a:schemeClr val="bg1"/>
                    </a:solidFill>
                  </a:rPr>
                  <a:t>(3)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285752"/>
                <a:ext cx="8915400" cy="3025511"/>
              </a:xfrm>
              <a:blipFill>
                <a:blip r:embed="rId2"/>
                <a:stretch>
                  <a:fillRect l="-820" b="-59879"/>
                </a:stretch>
              </a:blipFill>
            </p:spPr>
            <p:txBody>
              <a:bodyPr/>
              <a:lstStyle/>
              <a:p>
                <a:r>
                  <a:rPr lang="en-US">
                    <a:noFill/>
                  </a:rPr>
                  <a:t> </a:t>
                </a:r>
              </a:p>
            </p:txBody>
          </p:sp>
        </mc:Fallback>
      </mc:AlternateContent>
      <p:sp>
        <p:nvSpPr>
          <p:cNvPr id="5" name="Right Arrow 4"/>
          <p:cNvSpPr/>
          <p:nvPr/>
        </p:nvSpPr>
        <p:spPr>
          <a:xfrm>
            <a:off x="3352800" y="1276352"/>
            <a:ext cx="381000" cy="141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540827" y="470535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142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699650" y="422888"/>
            <a:ext cx="7951191" cy="1409350"/>
          </a:xfrm>
          <a:prstGeom prst="rect">
            <a:avLst/>
          </a:prstGeom>
          <a:noFill/>
          <a:ln>
            <a:noFill/>
          </a:ln>
        </p:spPr>
        <p:txBody>
          <a:bodyPr wrap="square" lIns="91425" tIns="91425" rIns="91425" bIns="91425" anchor="t" anchorCtr="0">
            <a:noAutofit/>
          </a:bodyPr>
          <a:lstStyle/>
          <a:p>
            <a:pPr indent="-457200" algn="l">
              <a:buSzPts val="7200"/>
            </a:pPr>
            <a:r>
              <a:rPr lang="en-US" sz="7200" b="1" dirty="0">
                <a:latin typeface="Garamond"/>
                <a:ea typeface="Garamond"/>
                <a:cs typeface="Garamond"/>
                <a:sym typeface="Garamond"/>
              </a:rPr>
              <a:t>WHAT IS NEXT ?!</a:t>
            </a:r>
          </a:p>
        </p:txBody>
      </p:sp>
      <p:sp>
        <p:nvSpPr>
          <p:cNvPr id="942" name="Shape 942"/>
          <p:cNvSpPr txBox="1">
            <a:spLocks noGrp="1"/>
          </p:cNvSpPr>
          <p:nvPr>
            <p:ph type="body" idx="1"/>
          </p:nvPr>
        </p:nvSpPr>
        <p:spPr>
          <a:xfrm>
            <a:off x="699650" y="1832240"/>
            <a:ext cx="7834750" cy="3025511"/>
          </a:xfrm>
          <a:prstGeom prst="rect">
            <a:avLst/>
          </a:prstGeom>
          <a:noFill/>
          <a:ln>
            <a:noFill/>
          </a:ln>
        </p:spPr>
        <p:txBody>
          <a:bodyPr wrap="square" lIns="91425" tIns="91425" rIns="91425" bIns="91425" anchor="t" anchorCtr="0">
            <a:noAutofit/>
          </a:bodyPr>
          <a:lstStyle/>
          <a:p>
            <a:pPr indent="0">
              <a:spcBef>
                <a:spcPts val="0"/>
              </a:spcBef>
            </a:pPr>
            <a:r>
              <a:rPr lang="en-US" dirty="0"/>
              <a:t> We will work on </a:t>
            </a:r>
            <a:r>
              <a:rPr lang="en-US" dirty="0">
                <a:solidFill>
                  <a:srgbClr val="FFFF00"/>
                </a:solidFill>
              </a:rPr>
              <a:t>Matlab Coding </a:t>
            </a:r>
            <a:r>
              <a:rPr lang="en-US" dirty="0"/>
              <a:t>More to get the final code of Selection the suitable characteristics to go by it through market and get the most available and efficient Motor </a:t>
            </a:r>
          </a:p>
          <a:p>
            <a:pPr indent="0"/>
            <a:r>
              <a:rPr lang="en-US" dirty="0">
                <a:solidFill>
                  <a:srgbClr val="FFFF00"/>
                </a:solidFill>
              </a:rPr>
              <a:t>Make a Simulink </a:t>
            </a:r>
            <a:r>
              <a:rPr lang="en-US" dirty="0"/>
              <a:t>for Motor and ESC (Speed Controller).</a:t>
            </a:r>
          </a:p>
          <a:p>
            <a:pPr indent="-133350">
              <a:buNone/>
            </a:pPr>
            <a:r>
              <a:rPr lang="en-US" dirty="0"/>
              <a:t>(Propulsion System)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ctrTitle"/>
          </p:nvPr>
        </p:nvSpPr>
        <p:spPr>
          <a:xfrm>
            <a:off x="2590800" y="2038350"/>
            <a:ext cx="5943600" cy="1009600"/>
          </a:xfrm>
          <a:prstGeom prst="rect">
            <a:avLst/>
          </a:prstGeom>
          <a:noFill/>
          <a:ln>
            <a:noFill/>
          </a:ln>
        </p:spPr>
        <p:txBody>
          <a:bodyPr wrap="square" lIns="91425" tIns="91425" rIns="91425" bIns="91425" anchor="b" anchorCtr="0">
            <a:noAutofit/>
          </a:bodyPr>
          <a:lstStyle/>
          <a:p>
            <a:pPr indent="-342900">
              <a:buSzPts val="5400"/>
            </a:pPr>
            <a:r>
              <a:rPr lang="en-US" sz="5400" b="1" dirty="0">
                <a:latin typeface="Garamond"/>
                <a:ea typeface="Garamond"/>
                <a:cs typeface="Garamond"/>
                <a:sym typeface="Garamond"/>
              </a:rPr>
              <a:t>Wind Turbines</a:t>
            </a:r>
          </a:p>
        </p:txBody>
      </p:sp>
      <p:sp>
        <p:nvSpPr>
          <p:cNvPr id="463"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endParaRPr lang="en-US" sz="7000" b="1" dirty="0">
              <a:solidFill>
                <a:srgbClr val="1C405D"/>
              </a:solidFill>
              <a:latin typeface="Garamond"/>
              <a:ea typeface="Garamond"/>
              <a:cs typeface="Garamond"/>
              <a:sym typeface="Garamond"/>
            </a:endParaRPr>
          </a:p>
        </p:txBody>
      </p:sp>
      <p:sp>
        <p:nvSpPr>
          <p:cNvPr id="5" name="Shape 463"/>
          <p:cNvSpPr txBox="1"/>
          <p:nvPr/>
        </p:nvSpPr>
        <p:spPr>
          <a:xfrm>
            <a:off x="1167828" y="1923616"/>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7</a:t>
            </a:r>
          </a:p>
        </p:txBody>
      </p:sp>
    </p:spTree>
    <p:extLst>
      <p:ext uri="{BB962C8B-B14F-4D97-AF65-F5344CB8AC3E}">
        <p14:creationId xmlns:p14="http://schemas.microsoft.com/office/powerpoint/2010/main" val="2322931070"/>
      </p:ext>
    </p:extLst>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07140"/>
            <a:ext cx="7849455" cy="1178727"/>
          </a:xfrm>
        </p:spPr>
        <p:txBody>
          <a:bodyPr>
            <a:normAutofit fontScale="90000"/>
          </a:bodyPr>
          <a:lstStyle/>
          <a:p>
            <a:br>
              <a:rPr lang="en-US" b="1" dirty="0"/>
            </a:br>
            <a:r>
              <a:rPr lang="en-US" b="1" dirty="0"/>
              <a:t>Wind Turbine Power: The Betz Limit and Beyond </a:t>
            </a:r>
            <a:endParaRPr lang="en-US" dirty="0"/>
          </a:p>
        </p:txBody>
      </p:sp>
      <p:sp>
        <p:nvSpPr>
          <p:cNvPr id="3" name="Subtitle 2"/>
          <p:cNvSpPr>
            <a:spLocks noGrp="1"/>
          </p:cNvSpPr>
          <p:nvPr>
            <p:ph type="subTitle" idx="1"/>
          </p:nvPr>
        </p:nvSpPr>
        <p:spPr>
          <a:xfrm>
            <a:off x="308226" y="1339445"/>
            <a:ext cx="8147404" cy="3804055"/>
          </a:xfrm>
        </p:spPr>
        <p:txBody>
          <a:bodyPr>
            <a:normAutofit fontScale="25000" lnSpcReduction="20000"/>
          </a:bodyPr>
          <a:lstStyle/>
          <a:p>
            <a:pPr algn="just"/>
            <a:r>
              <a:rPr lang="en-US" sz="7200" i="1" dirty="0">
                <a:solidFill>
                  <a:srgbClr val="00B0F0"/>
                </a:solidFill>
                <a:latin typeface="Times New Roman" panose="02020603050405020304" pitchFamily="18" charset="0"/>
                <a:cs typeface="Times New Roman" panose="02020603050405020304" pitchFamily="18" charset="0"/>
              </a:rPr>
              <a:t>One-dimensional fluid dynamics models</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In this section, one-dimensional fluid dynamics models are analyzed and formulated based</a:t>
            </a:r>
          </a:p>
          <a:p>
            <a:pPr algn="just"/>
            <a:r>
              <a:rPr lang="en-US" sz="6400" i="1" dirty="0">
                <a:solidFill>
                  <a:srgbClr val="C6DAEC"/>
                </a:solidFill>
                <a:latin typeface="Times New Roman" panose="02020603050405020304" pitchFamily="18" charset="0"/>
                <a:cs typeface="Times New Roman" panose="02020603050405020304" pitchFamily="18" charset="0"/>
              </a:rPr>
              <a:t>on the extended Bernoulli equation , accounting for losses that are assumed to be proportional to the square of the velocity of the air crossing the rotor blades of the wind turbine.</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The performance characteristics of the wind turbine are given by the power and thrust coefficients.</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The efficiency of the wind turbine is addressed and its relation to the power coefficient is discussed. While developing a model to describe the performance of a wind turbine, common assumptions</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regarding the fluid flow are as follows :</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1. The entire field is one-dimensional.</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2. The fluid considered is not compressible.</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3. The flow field in the proximity of the turbine is a pure axial flow.</a:t>
            </a:r>
          </a:p>
          <a:p>
            <a:pPr algn="just">
              <a:buFont typeface="Muli"/>
              <a:buChar char="◇"/>
            </a:pPr>
            <a:r>
              <a:rPr lang="en-US" sz="6400" i="1" dirty="0">
                <a:solidFill>
                  <a:srgbClr val="C6DAEC"/>
                </a:solidFill>
                <a:latin typeface="Times New Roman" panose="02020603050405020304" pitchFamily="18" charset="0"/>
                <a:cs typeface="Times New Roman" panose="02020603050405020304" pitchFamily="18" charset="0"/>
              </a:rPr>
              <a:t>Other assumptions are given for the specific models</a:t>
            </a:r>
            <a:r>
              <a:rPr lang="en-US" sz="6400" dirty="0">
                <a:solidFill>
                  <a:srgbClr val="C6DAEC"/>
                </a:solidFill>
                <a:latin typeface="Times New Roman" panose="02020603050405020304" pitchFamily="18" charset="0"/>
                <a:cs typeface="Times New Roman" panose="02020603050405020304" pitchFamily="18" charset="0"/>
              </a:rPr>
              <a:t>.</a:t>
            </a:r>
          </a:p>
          <a:p>
            <a:pPr algn="just">
              <a:buFont typeface="Muli"/>
              <a:buChar char="◇"/>
            </a:pPr>
            <a:endParaRPr lang="en-US" sz="1575" dirty="0">
              <a:solidFill>
                <a:srgbClr val="C6DAE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3356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322" y="482191"/>
            <a:ext cx="8558372" cy="4500593"/>
          </a:xfrm>
        </p:spPr>
        <p:txBody>
          <a:bodyPr>
            <a:normAutofit/>
          </a:bodyPr>
          <a:lstStyle/>
          <a:p>
            <a:pPr algn="just"/>
            <a:r>
              <a:rPr lang="en-US" b="1" dirty="0">
                <a:solidFill>
                  <a:srgbClr val="00B0F0"/>
                </a:solidFill>
              </a:rPr>
              <a:t>1.1. Bare wind turbine</a:t>
            </a:r>
          </a:p>
          <a:p>
            <a:pPr algn="just"/>
            <a:r>
              <a:rPr lang="en-US" dirty="0"/>
              <a:t>Consider a wind turbine that intercepts the flow of air moving with velocity </a:t>
            </a:r>
            <a:r>
              <a:rPr lang="en-US" i="1" dirty="0"/>
              <a:t>V0. The different </a:t>
            </a:r>
            <a:r>
              <a:rPr lang="en-US" dirty="0"/>
              <a:t>quantities involved in the physics of the moving air are the pressure, </a:t>
            </a:r>
            <a:r>
              <a:rPr lang="en-US" i="1" dirty="0"/>
              <a:t>p, the velocity, V, </a:t>
            </a:r>
            <a:r>
              <a:rPr lang="en-US" dirty="0"/>
              <a:t>the cross section area, </a:t>
            </a:r>
            <a:r>
              <a:rPr lang="en-US" i="1" dirty="0"/>
              <a:t>A (at different locations along the stream lines), and the thrust on the </a:t>
            </a:r>
            <a:r>
              <a:rPr lang="en-US" dirty="0"/>
              <a:t>blades of wind turbine, </a:t>
            </a:r>
            <a:r>
              <a:rPr lang="en-US" i="1" dirty="0"/>
              <a:t>T. The upstream condition is identified with a subscript of zero, the</a:t>
            </a:r>
          </a:p>
          <a:p>
            <a:pPr algn="just"/>
            <a:r>
              <a:rPr lang="en-US" dirty="0"/>
              <a:t>downstream condition is identified with a subscript of 3, and the turbine locations are identified by subscripts of 1, 2, and t (see Figure 1).</a:t>
            </a:r>
          </a:p>
        </p:txBody>
      </p:sp>
      <p:pic>
        <p:nvPicPr>
          <p:cNvPr id="4" name="Picture 3" descr="wind analysis.PNG"/>
          <p:cNvPicPr>
            <a:picLocks noChangeAspect="1"/>
          </p:cNvPicPr>
          <p:nvPr/>
        </p:nvPicPr>
        <p:blipFill>
          <a:blip r:embed="rId2"/>
          <a:stretch>
            <a:fillRect/>
          </a:stretch>
        </p:blipFill>
        <p:spPr>
          <a:xfrm>
            <a:off x="2268125" y="3359649"/>
            <a:ext cx="4714908" cy="1602620"/>
          </a:xfrm>
          <a:prstGeom prst="rect">
            <a:avLst/>
          </a:prstGeom>
        </p:spPr>
      </p:pic>
    </p:spTree>
    <p:extLst>
      <p:ext uri="{BB962C8B-B14F-4D97-AF65-F5344CB8AC3E}">
        <p14:creationId xmlns:p14="http://schemas.microsoft.com/office/powerpoint/2010/main" val="4256464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wind analysis.PNG"/>
          <p:cNvPicPr>
            <a:picLocks noGrp="1" noChangeAspect="1"/>
          </p:cNvPicPr>
          <p:nvPr>
            <p:ph idx="1"/>
          </p:nvPr>
        </p:nvPicPr>
        <p:blipFill>
          <a:blip r:embed="rId2"/>
          <a:stretch>
            <a:fillRect/>
          </a:stretch>
        </p:blipFill>
        <p:spPr>
          <a:xfrm>
            <a:off x="3824289" y="584305"/>
            <a:ext cx="3833813" cy="3630800"/>
          </a:xfrm>
        </p:spPr>
      </p:pic>
      <p:sp>
        <p:nvSpPr>
          <p:cNvPr id="6" name="Text Placeholder 5"/>
          <p:cNvSpPr>
            <a:spLocks noGrp="1"/>
          </p:cNvSpPr>
          <p:nvPr>
            <p:ph type="body" sz="half" idx="2"/>
          </p:nvPr>
        </p:nvSpPr>
        <p:spPr>
          <a:xfrm>
            <a:off x="678094" y="1076326"/>
            <a:ext cx="3064041" cy="3413481"/>
          </a:xfrm>
        </p:spPr>
        <p:txBody>
          <a:bodyPr>
            <a:normAutofit/>
          </a:bodyPr>
          <a:lstStyle/>
          <a:p>
            <a:pPr algn="just"/>
            <a:r>
              <a:rPr lang="en-US" sz="1800" dirty="0">
                <a:latin typeface="Times New Roman" panose="02020603050405020304" pitchFamily="18" charset="0"/>
                <a:cs typeface="Times New Roman" panose="02020603050405020304" pitchFamily="18" charset="0"/>
              </a:rPr>
              <a:t>Schematics of the bare wind turbine. In the upper part, airstream lines are shown crossing the turbine's rotor.</a:t>
            </a:r>
          </a:p>
          <a:p>
            <a:pPr algn="just"/>
            <a:r>
              <a:rPr lang="en-US" sz="1800" dirty="0">
                <a:latin typeface="Times New Roman" panose="02020603050405020304" pitchFamily="18" charset="0"/>
                <a:cs typeface="Times New Roman" panose="02020603050405020304" pitchFamily="18" charset="0"/>
              </a:rPr>
              <a:t>The velocity of the air at the rotor is the same based on the mass flow rate: </a:t>
            </a:r>
            <a:r>
              <a:rPr lang="en-US" sz="1800" i="1" dirty="0">
                <a:latin typeface="Times New Roman" panose="02020603050405020304" pitchFamily="18" charset="0"/>
                <a:cs typeface="Times New Roman" panose="02020603050405020304" pitchFamily="18" charset="0"/>
              </a:rPr>
              <a:t>V1=V2=Vt. The pressure drop is determined</a:t>
            </a:r>
          </a:p>
          <a:p>
            <a:pPr algn="just"/>
            <a:r>
              <a:rPr lang="en-US" sz="1800" dirty="0">
                <a:latin typeface="Times New Roman" panose="02020603050405020304" pitchFamily="18" charset="0"/>
                <a:cs typeface="Times New Roman" panose="02020603050405020304" pitchFamily="18" charset="0"/>
              </a:rPr>
              <a:t>by </a:t>
            </a:r>
            <a:r>
              <a:rPr lang="el-GR" sz="1800" i="1" dirty="0">
                <a:latin typeface="Times New Roman" panose="02020603050405020304" pitchFamily="18" charset="0"/>
                <a:cs typeface="Times New Roman" panose="02020603050405020304" pitchFamily="18" charset="0"/>
              </a:rPr>
              <a:t>Δ</a:t>
            </a:r>
            <a:r>
              <a:rPr lang="en-US" sz="1800" i="1" dirty="0">
                <a:latin typeface="Times New Roman" panose="02020603050405020304" pitchFamily="18" charset="0"/>
                <a:cs typeface="Times New Roman" panose="02020603050405020304" pitchFamily="18" charset="0"/>
              </a:rPr>
              <a:t>p=p1-p2</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309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4" y="160720"/>
            <a:ext cx="6536577" cy="4822065"/>
          </a:xfrm>
        </p:spPr>
        <p:txBody>
          <a:bodyPr>
            <a:normAutofit/>
          </a:bodyPr>
          <a:lstStyle/>
          <a:p>
            <a:pPr algn="just"/>
            <a:r>
              <a:rPr lang="en-US" dirty="0"/>
              <a:t>The steady state mass flow rate is given by:</a:t>
            </a:r>
          </a:p>
          <a:p>
            <a:pPr algn="just"/>
            <a:endParaRPr lang="en-US" dirty="0"/>
          </a:p>
          <a:p>
            <a:pPr algn="just">
              <a:buNone/>
            </a:pPr>
            <a:endParaRPr lang="en-US" dirty="0"/>
          </a:p>
          <a:p>
            <a:pPr indent="0" algn="just">
              <a:buNone/>
            </a:pPr>
            <a:endParaRPr lang="en-US" dirty="0"/>
          </a:p>
          <a:p>
            <a:pPr algn="just"/>
            <a:r>
              <a:rPr lang="en-US" dirty="0"/>
              <a:t>The modified Bernoulli equation (with reference to the turbine head), which describes the energy balance through the wind turbine, is written between the entrance and exit sections, and is given by:</a:t>
            </a:r>
          </a:p>
          <a:p>
            <a:pPr algn="just"/>
            <a:endParaRPr lang="en-US" dirty="0"/>
          </a:p>
          <a:p>
            <a:pPr algn="just">
              <a:buNone/>
            </a:pPr>
            <a:endParaRPr lang="en-US" dirty="0"/>
          </a:p>
          <a:p>
            <a:pPr algn="just"/>
            <a:endParaRPr lang="en-US" dirty="0"/>
          </a:p>
        </p:txBody>
      </p:sp>
      <p:pic>
        <p:nvPicPr>
          <p:cNvPr id="4" name="Picture 3" descr="analysis1.PNG"/>
          <p:cNvPicPr>
            <a:picLocks noChangeAspect="1"/>
          </p:cNvPicPr>
          <p:nvPr/>
        </p:nvPicPr>
        <p:blipFill>
          <a:blip r:embed="rId2"/>
          <a:stretch>
            <a:fillRect/>
          </a:stretch>
        </p:blipFill>
        <p:spPr>
          <a:xfrm>
            <a:off x="1529603" y="1043690"/>
            <a:ext cx="5840057" cy="680144"/>
          </a:xfrm>
          <a:prstGeom prst="rect">
            <a:avLst/>
          </a:prstGeom>
        </p:spPr>
      </p:pic>
      <p:pic>
        <p:nvPicPr>
          <p:cNvPr id="5" name="Picture 4" descr="analysis2.PNG"/>
          <p:cNvPicPr>
            <a:picLocks noChangeAspect="1"/>
          </p:cNvPicPr>
          <p:nvPr/>
        </p:nvPicPr>
        <p:blipFill>
          <a:blip r:embed="rId3"/>
          <a:stretch>
            <a:fillRect/>
          </a:stretch>
        </p:blipFill>
        <p:spPr>
          <a:xfrm>
            <a:off x="1732341" y="3482584"/>
            <a:ext cx="6054371" cy="1017992"/>
          </a:xfrm>
          <a:prstGeom prst="rect">
            <a:avLst/>
          </a:prstGeom>
        </p:spPr>
      </p:pic>
    </p:spTree>
    <p:extLst>
      <p:ext uri="{BB962C8B-B14F-4D97-AF65-F5344CB8AC3E}">
        <p14:creationId xmlns:p14="http://schemas.microsoft.com/office/powerpoint/2010/main" val="268482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3" y="267875"/>
            <a:ext cx="6354389" cy="4326748"/>
          </a:xfrm>
        </p:spPr>
        <p:txBody>
          <a:bodyPr/>
          <a:lstStyle/>
          <a:p>
            <a:pPr algn="just"/>
            <a:r>
              <a:rPr lang="en-US" dirty="0"/>
              <a:t>In this equation </a:t>
            </a:r>
            <a:r>
              <a:rPr lang="en-US" i="1" dirty="0"/>
              <a:t>ht is the head of the turbine (related to the amount of power extraction)</a:t>
            </a:r>
          </a:p>
          <a:p>
            <a:pPr algn="just"/>
            <a:endParaRPr lang="en-US" i="1" dirty="0"/>
          </a:p>
          <a:p>
            <a:pPr algn="just"/>
            <a:r>
              <a:rPr lang="en-US" i="1" dirty="0" err="1">
                <a:solidFill>
                  <a:srgbClr val="FF0000"/>
                </a:solidFill>
              </a:rPr>
              <a:t>h_loss</a:t>
            </a:r>
            <a:r>
              <a:rPr lang="en-US" i="1" dirty="0"/>
              <a:t> </a:t>
            </a:r>
            <a:r>
              <a:rPr lang="en-US" dirty="0"/>
              <a:t>represents the head losses, and </a:t>
            </a:r>
            <a:r>
              <a:rPr lang="en-US" i="1" dirty="0"/>
              <a:t>γ is the specific weight. The loss term in the energy equation </a:t>
            </a:r>
            <a:r>
              <a:rPr lang="en-US" dirty="0"/>
              <a:t>accounts for friction (mechanical and fluid) and is assumed proportional to the kinetic energy of the rotor blades, expressed as follows:</a:t>
            </a:r>
            <a:endParaRPr lang="en-US" i="1" dirty="0"/>
          </a:p>
          <a:p>
            <a:pPr algn="just"/>
            <a:endParaRPr lang="en-US" dirty="0"/>
          </a:p>
        </p:txBody>
      </p:sp>
      <p:pic>
        <p:nvPicPr>
          <p:cNvPr id="4" name="Picture 3" descr="3.PNG"/>
          <p:cNvPicPr>
            <a:picLocks noChangeAspect="1"/>
          </p:cNvPicPr>
          <p:nvPr/>
        </p:nvPicPr>
        <p:blipFill>
          <a:blip r:embed="rId2"/>
          <a:stretch>
            <a:fillRect/>
          </a:stretch>
        </p:blipFill>
        <p:spPr>
          <a:xfrm>
            <a:off x="1621531" y="3423063"/>
            <a:ext cx="5515454" cy="743015"/>
          </a:xfrm>
          <a:prstGeom prst="rect">
            <a:avLst/>
          </a:prstGeom>
        </p:spPr>
      </p:pic>
    </p:spTree>
    <p:extLst>
      <p:ext uri="{BB962C8B-B14F-4D97-AF65-F5344CB8AC3E}">
        <p14:creationId xmlns:p14="http://schemas.microsoft.com/office/powerpoint/2010/main" val="3888975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7290" y="214298"/>
            <a:ext cx="6300810" cy="4768487"/>
          </a:xfrm>
        </p:spPr>
        <p:txBody>
          <a:bodyPr/>
          <a:lstStyle/>
          <a:p>
            <a:r>
              <a:rPr lang="en-US" dirty="0"/>
              <a:t>Equations (2) and (3) are rearranged and the head of the turbine is given by:</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a:t>
            </a:r>
            <a:r>
              <a:rPr lang="en-US" dirty="0">
                <a:solidFill>
                  <a:srgbClr val="FF0000"/>
                </a:solidFill>
              </a:rPr>
              <a:t>power output from the turbine</a:t>
            </a:r>
            <a:r>
              <a:rPr lang="en-US" dirty="0"/>
              <a:t>, </a:t>
            </a:r>
            <a:r>
              <a:rPr lang="en-US" i="1" dirty="0"/>
              <a:t>P, is given by:</a:t>
            </a:r>
          </a:p>
          <a:p>
            <a:endParaRPr lang="en-US" dirty="0"/>
          </a:p>
          <a:p>
            <a:endParaRPr lang="en-US" dirty="0"/>
          </a:p>
        </p:txBody>
      </p:sp>
      <p:pic>
        <p:nvPicPr>
          <p:cNvPr id="4" name="Picture 3" descr="4.PNG"/>
          <p:cNvPicPr>
            <a:picLocks noChangeAspect="1"/>
          </p:cNvPicPr>
          <p:nvPr/>
        </p:nvPicPr>
        <p:blipFill>
          <a:blip r:embed="rId2"/>
          <a:stretch>
            <a:fillRect/>
          </a:stretch>
        </p:blipFill>
        <p:spPr>
          <a:xfrm>
            <a:off x="1464447" y="1285869"/>
            <a:ext cx="5755504" cy="1028789"/>
          </a:xfrm>
          <a:prstGeom prst="rect">
            <a:avLst/>
          </a:prstGeom>
        </p:spPr>
      </p:pic>
      <p:pic>
        <p:nvPicPr>
          <p:cNvPr id="6" name="Picture 5" descr="5.PNG"/>
          <p:cNvPicPr>
            <a:picLocks noChangeAspect="1"/>
          </p:cNvPicPr>
          <p:nvPr/>
        </p:nvPicPr>
        <p:blipFill>
          <a:blip r:embed="rId3"/>
          <a:stretch>
            <a:fillRect/>
          </a:stretch>
        </p:blipFill>
        <p:spPr>
          <a:xfrm>
            <a:off x="1410871" y="3696901"/>
            <a:ext cx="6174597" cy="1125149"/>
          </a:xfrm>
          <a:prstGeom prst="rect">
            <a:avLst/>
          </a:prstGeom>
        </p:spPr>
      </p:pic>
    </p:spTree>
    <p:extLst>
      <p:ext uri="{BB962C8B-B14F-4D97-AF65-F5344CB8AC3E}">
        <p14:creationId xmlns:p14="http://schemas.microsoft.com/office/powerpoint/2010/main" val="26432607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135" y="267875"/>
            <a:ext cx="6407967" cy="4326748"/>
          </a:xfrm>
        </p:spPr>
        <p:txBody>
          <a:bodyPr/>
          <a:lstStyle/>
          <a:p>
            <a:pPr algn="just"/>
            <a:r>
              <a:rPr lang="en-US" dirty="0"/>
              <a:t>From equation (5) we can determine the power coefficient, CP, by:</a:t>
            </a:r>
          </a:p>
          <a:p>
            <a:pPr algn="just"/>
            <a:endParaRPr lang="en-US" dirty="0"/>
          </a:p>
          <a:p>
            <a:pPr algn="just"/>
            <a:endParaRPr lang="en-US" dirty="0"/>
          </a:p>
          <a:p>
            <a:pPr indent="0" algn="just">
              <a:buNone/>
            </a:pPr>
            <a:endParaRPr lang="en-US" dirty="0"/>
          </a:p>
          <a:p>
            <a:pPr algn="just"/>
            <a:r>
              <a:rPr lang="en-US" dirty="0"/>
              <a:t>The developed thrust, </a:t>
            </a:r>
            <a:r>
              <a:rPr lang="en-US" i="1" dirty="0"/>
              <a:t>T, on the turbine blades is given by the linear moment equation (see </a:t>
            </a:r>
            <a:r>
              <a:rPr lang="en-US" dirty="0"/>
              <a:t>[15] for more details), as follows:</a:t>
            </a:r>
          </a:p>
          <a:p>
            <a:pPr algn="just"/>
            <a:endParaRPr lang="en-US" dirty="0"/>
          </a:p>
          <a:p>
            <a:pPr algn="just"/>
            <a:endParaRPr lang="en-US" dirty="0"/>
          </a:p>
        </p:txBody>
      </p:sp>
      <p:pic>
        <p:nvPicPr>
          <p:cNvPr id="4" name="Picture 3" descr="6.PNG"/>
          <p:cNvPicPr>
            <a:picLocks noChangeAspect="1"/>
          </p:cNvPicPr>
          <p:nvPr/>
        </p:nvPicPr>
        <p:blipFill>
          <a:blip r:embed="rId2"/>
          <a:stretch>
            <a:fillRect/>
          </a:stretch>
        </p:blipFill>
        <p:spPr>
          <a:xfrm>
            <a:off x="1518025" y="1017973"/>
            <a:ext cx="6375842" cy="885902"/>
          </a:xfrm>
          <a:prstGeom prst="rect">
            <a:avLst/>
          </a:prstGeom>
        </p:spPr>
      </p:pic>
      <p:pic>
        <p:nvPicPr>
          <p:cNvPr id="5" name="Picture 4" descr="7.PNG"/>
          <p:cNvPicPr>
            <a:picLocks noChangeAspect="1"/>
          </p:cNvPicPr>
          <p:nvPr/>
        </p:nvPicPr>
        <p:blipFill>
          <a:blip r:embed="rId3"/>
          <a:stretch>
            <a:fillRect/>
          </a:stretch>
        </p:blipFill>
        <p:spPr>
          <a:xfrm>
            <a:off x="1732342" y="3696899"/>
            <a:ext cx="5429721" cy="800170"/>
          </a:xfrm>
          <a:prstGeom prst="rect">
            <a:avLst/>
          </a:prstGeom>
        </p:spPr>
      </p:pic>
    </p:spTree>
    <p:extLst>
      <p:ext uri="{BB962C8B-B14F-4D97-AF65-F5344CB8AC3E}">
        <p14:creationId xmlns:p14="http://schemas.microsoft.com/office/powerpoint/2010/main" val="3577085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3" y="214297"/>
            <a:ext cx="6354389" cy="4380326"/>
          </a:xfrm>
        </p:spPr>
        <p:txBody>
          <a:bodyPr/>
          <a:lstStyle/>
          <a:p>
            <a:pPr algn="just"/>
            <a:r>
              <a:rPr lang="en-US" dirty="0"/>
              <a:t>The thrust coefficient, </a:t>
            </a:r>
            <a:r>
              <a:rPr lang="en-US" i="1" dirty="0"/>
              <a:t>CT, based on equation (7), is given by</a:t>
            </a:r>
          </a:p>
          <a:p>
            <a:pPr algn="just"/>
            <a:endParaRPr lang="en-US" dirty="0"/>
          </a:p>
          <a:p>
            <a:pPr algn="just"/>
            <a:endParaRPr lang="en-US" dirty="0"/>
          </a:p>
          <a:p>
            <a:pPr algn="just"/>
            <a:endParaRPr lang="en-US" dirty="0"/>
          </a:p>
          <a:p>
            <a:pPr indent="0" algn="just">
              <a:buNone/>
            </a:pPr>
            <a:endParaRPr lang="en-US" dirty="0"/>
          </a:p>
          <a:p>
            <a:pPr algn="just"/>
            <a:r>
              <a:rPr lang="en-US" dirty="0"/>
              <a:t>Equations (5) and (7) are governed by the following relationship:</a:t>
            </a:r>
          </a:p>
          <a:p>
            <a:pPr algn="just"/>
            <a:endParaRPr lang="en-US" dirty="0"/>
          </a:p>
        </p:txBody>
      </p:sp>
      <p:pic>
        <p:nvPicPr>
          <p:cNvPr id="4" name="Picture 3" descr="8.PNG"/>
          <p:cNvPicPr>
            <a:picLocks noChangeAspect="1"/>
          </p:cNvPicPr>
          <p:nvPr/>
        </p:nvPicPr>
        <p:blipFill>
          <a:blip r:embed="rId2"/>
          <a:stretch>
            <a:fillRect/>
          </a:stretch>
        </p:blipFill>
        <p:spPr>
          <a:xfrm>
            <a:off x="1732340" y="910817"/>
            <a:ext cx="5458298" cy="1063082"/>
          </a:xfrm>
          <a:prstGeom prst="rect">
            <a:avLst/>
          </a:prstGeom>
        </p:spPr>
      </p:pic>
      <p:pic>
        <p:nvPicPr>
          <p:cNvPr id="5" name="Picture 4" descr="9.PNG"/>
          <p:cNvPicPr>
            <a:picLocks noChangeAspect="1"/>
          </p:cNvPicPr>
          <p:nvPr/>
        </p:nvPicPr>
        <p:blipFill>
          <a:blip r:embed="rId3"/>
          <a:stretch>
            <a:fillRect/>
          </a:stretch>
        </p:blipFill>
        <p:spPr>
          <a:xfrm>
            <a:off x="2375282" y="3536165"/>
            <a:ext cx="4715284" cy="880187"/>
          </a:xfrm>
          <a:prstGeom prst="rect">
            <a:avLst/>
          </a:prstGeom>
        </p:spPr>
      </p:pic>
    </p:spTree>
    <p:extLst>
      <p:ext uri="{BB962C8B-B14F-4D97-AF65-F5344CB8AC3E}">
        <p14:creationId xmlns:p14="http://schemas.microsoft.com/office/powerpoint/2010/main" val="82875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5" y="133350"/>
            <a:ext cx="7689275" cy="1409350"/>
          </a:xfrm>
        </p:spPr>
        <p:txBody>
          <a:bodyPr/>
          <a:lstStyle/>
          <a:p>
            <a:r>
              <a:rPr lang="en-US" b="1" dirty="0">
                <a:latin typeface="Garamond" panose="02020404030301010803" pitchFamily="18" charset="0"/>
              </a:rPr>
              <a:t>Alkaline electrolyte fuel cell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8924" y="895350"/>
                <a:ext cx="7148950" cy="3025511"/>
              </a:xfrm>
            </p:spPr>
            <p:txBody>
              <a:bodyPr/>
              <a:lstStyle/>
              <a:p>
                <a:r>
                  <a:rPr lang="en-US" dirty="0"/>
                  <a:t>In this case the mobile ions are hydroxyl ions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𝑂𝐻</m:t>
                        </m:r>
                      </m:e>
                      <m:sup>
                        <m:r>
                          <a:rPr lang="en-US" i="1">
                            <a:latin typeface="Cambria Math" panose="02040503050406030204" pitchFamily="18" charset="0"/>
                          </a:rPr>
                          <m:t>−</m:t>
                        </m:r>
                      </m:sup>
                    </m:sSup>
                  </m:oMath>
                </a14:m>
                <a:r>
                  <a:rPr lang="en-US" dirty="0"/>
                  <a:t>). The</a:t>
                </a:r>
                <a:br>
                  <a:rPr lang="en-US" dirty="0"/>
                </a:br>
                <a:r>
                  <a:rPr lang="en-US" dirty="0"/>
                  <a:t>hydrogen fuel reacts with OH- at the anode producing water and releasing electrical energy, equation (4).</a:t>
                </a:r>
              </a:p>
              <a:p>
                <a:pPr>
                  <a:buNone/>
                </a:pPr>
                <a:r>
                  <a:rPr lang="en-US" dirty="0">
                    <a:solidFill>
                      <a:srgbClr val="FFFF00"/>
                    </a:solidFill>
                  </a:rPr>
                  <a:t>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2</m:t>
                        </m:r>
                        <m:r>
                          <a:rPr lang="en-US" b="0" i="1" smtClean="0">
                            <a:solidFill>
                              <a:srgbClr val="FFFF00"/>
                            </a:solidFill>
                            <a:latin typeface="Cambria Math" panose="02040503050406030204" pitchFamily="18" charset="0"/>
                          </a:rPr>
                          <m:t>𝐻</m:t>
                        </m:r>
                      </m:e>
                      <m:sub>
                        <m:r>
                          <a:rPr lang="en-US" b="0" i="1" smtClean="0">
                            <a:solidFill>
                              <a:srgbClr val="FFFF00"/>
                            </a:solidFill>
                            <a:latin typeface="Cambria Math" panose="02040503050406030204" pitchFamily="18" charset="0"/>
                          </a:rPr>
                          <m:t>2</m:t>
                        </m:r>
                      </m:sub>
                    </m:sSub>
                  </m:oMath>
                </a14:m>
                <a:r>
                  <a:rPr lang="en-US" dirty="0">
                    <a:solidFill>
                      <a:srgbClr val="FFFF00"/>
                    </a:solidFill>
                  </a:rPr>
                  <a:t> + </a:t>
                </a:r>
                <a14:m>
                  <m:oMath xmlns:m="http://schemas.openxmlformats.org/officeDocument/2006/math">
                    <m:sSup>
                      <m:sSupPr>
                        <m:ctrlPr>
                          <a:rPr lang="en-US"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𝑂𝐻</m:t>
                        </m:r>
                      </m:e>
                      <m:sup>
                        <m:r>
                          <a:rPr lang="en-US" b="0" i="1" smtClean="0">
                            <a:solidFill>
                              <a:srgbClr val="FFFF00"/>
                            </a:solidFill>
                            <a:latin typeface="Cambria Math" panose="02040503050406030204" pitchFamily="18" charset="0"/>
                          </a:rPr>
                          <m:t>−</m:t>
                        </m:r>
                      </m:sup>
                    </m:sSup>
                  </m:oMath>
                </a14:m>
                <a:r>
                  <a:rPr lang="en-US" dirty="0">
                    <a:solidFill>
                      <a:srgbClr val="FFFF00"/>
                    </a:solidFill>
                  </a:rPr>
                  <a:t>            </a:t>
                </a:r>
                <a14:m>
                  <m:oMath xmlns:m="http://schemas.openxmlformats.org/officeDocument/2006/math">
                    <m:sSub>
                      <m:sSubPr>
                        <m:ctrlPr>
                          <a:rPr lang="en-US" i="1" dirty="0" smtClean="0">
                            <a:solidFill>
                              <a:srgbClr val="FFFF00"/>
                            </a:solidFill>
                            <a:latin typeface="Cambria Math" panose="02040503050406030204" pitchFamily="18" charset="0"/>
                          </a:rPr>
                        </m:ctrlPr>
                      </m:sSubPr>
                      <m:e>
                        <m:r>
                          <a:rPr lang="en-US" b="0" i="1" dirty="0" smtClean="0">
                            <a:solidFill>
                              <a:srgbClr val="FFFF00"/>
                            </a:solidFill>
                            <a:latin typeface="Cambria Math" panose="02040503050406030204" pitchFamily="18" charset="0"/>
                          </a:rPr>
                          <m:t>4</m:t>
                        </m:r>
                        <m:r>
                          <a:rPr lang="en-US" b="0" i="1" dirty="0" smtClean="0">
                            <a:solidFill>
                              <a:srgbClr val="FFFF00"/>
                            </a:solidFill>
                            <a:latin typeface="Cambria Math" panose="02040503050406030204" pitchFamily="18" charset="0"/>
                          </a:rPr>
                          <m:t>𝐻</m:t>
                        </m:r>
                      </m:e>
                      <m:sub>
                        <m:r>
                          <a:rPr lang="en-US" b="0" i="1" dirty="0" smtClean="0">
                            <a:solidFill>
                              <a:srgbClr val="FFFF00"/>
                            </a:solidFill>
                            <a:latin typeface="Cambria Math" panose="02040503050406030204" pitchFamily="18" charset="0"/>
                          </a:rPr>
                          <m:t>2</m:t>
                        </m:r>
                      </m:sub>
                    </m:sSub>
                    <m:r>
                      <a:rPr lang="en-US" b="0" i="1" dirty="0" smtClean="0">
                        <a:solidFill>
                          <a:srgbClr val="FFFF00"/>
                        </a:solidFill>
                        <a:latin typeface="Cambria Math" panose="02040503050406030204" pitchFamily="18" charset="0"/>
                      </a:rPr>
                      <m:t>𝑂</m:t>
                    </m:r>
                  </m:oMath>
                </a14:m>
                <a:r>
                  <a:rPr lang="en-US" dirty="0">
                    <a:solidFill>
                      <a:srgbClr val="FFFF00"/>
                    </a:solidFill>
                  </a:rPr>
                  <a:t> + </a:t>
                </a:r>
                <a14:m>
                  <m:oMath xmlns:m="http://schemas.openxmlformats.org/officeDocument/2006/math">
                    <m:sSup>
                      <m:sSupPr>
                        <m:ctrlPr>
                          <a:rPr lang="en-US"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𝑒</m:t>
                        </m:r>
                      </m:e>
                      <m:sup>
                        <m:r>
                          <a:rPr lang="en-US" b="0" i="1" smtClean="0">
                            <a:solidFill>
                              <a:srgbClr val="FFFF00"/>
                            </a:solidFill>
                            <a:latin typeface="Cambria Math" panose="02040503050406030204" pitchFamily="18" charset="0"/>
                          </a:rPr>
                          <m:t>−</m:t>
                        </m:r>
                      </m:sup>
                    </m:sSup>
                  </m:oMath>
                </a14:m>
                <a:r>
                  <a:rPr lang="en-US" dirty="0">
                    <a:solidFill>
                      <a:srgbClr val="FFFF00"/>
                    </a:solidFill>
                  </a:rPr>
                  <a:t> </a:t>
                </a:r>
                <a:r>
                  <a:rPr lang="en-US" dirty="0">
                    <a:solidFill>
                      <a:schemeClr val="bg1"/>
                    </a:solidFill>
                  </a:rPr>
                  <a:t> (4)</a:t>
                </a:r>
              </a:p>
              <a:p>
                <a:r>
                  <a:rPr lang="en-US" dirty="0"/>
                  <a:t>At the cathode side the electrons released from the anode reacts with oxygen and water</a:t>
                </a:r>
              </a:p>
              <a:p>
                <a:r>
                  <a:rPr lang="en-US" dirty="0"/>
                  <a:t>creating new </a:t>
                </a:r>
                <a14:m>
                  <m:oMath xmlns:m="http://schemas.openxmlformats.org/officeDocument/2006/math">
                    <m:sSup>
                      <m:sSupPr>
                        <m:ctrlPr>
                          <a:rPr lang="en-US" i="1">
                            <a:solidFill>
                              <a:srgbClr val="FFFF00"/>
                            </a:solidFill>
                            <a:latin typeface="Cambria Math" panose="02040503050406030204" pitchFamily="18" charset="0"/>
                          </a:rPr>
                        </m:ctrlPr>
                      </m:sSupPr>
                      <m:e>
                        <m:r>
                          <a:rPr lang="en-US" i="1">
                            <a:solidFill>
                              <a:srgbClr val="FFFF00"/>
                            </a:solidFill>
                            <a:latin typeface="Cambria Math" panose="02040503050406030204" pitchFamily="18" charset="0"/>
                          </a:rPr>
                          <m:t>𝑂𝐻</m:t>
                        </m:r>
                      </m:e>
                      <m:sup>
                        <m:r>
                          <a:rPr lang="en-US" i="1">
                            <a:solidFill>
                              <a:srgbClr val="FFFF00"/>
                            </a:solidFill>
                            <a:latin typeface="Cambria Math" panose="02040503050406030204" pitchFamily="18" charset="0"/>
                          </a:rPr>
                          <m:t>−</m:t>
                        </m:r>
                      </m:sup>
                    </m:sSup>
                  </m:oMath>
                </a14:m>
                <a:r>
                  <a:rPr lang="en-US" dirty="0"/>
                  <a:t> ions, equation (5). Although water is consumed at the cathode, twice the amount is produced at the anode.</a:t>
                </a:r>
              </a:p>
              <a:p>
                <a:pPr>
                  <a:buNone/>
                </a:pPr>
                <a:r>
                  <a:rPr lang="en-US" dirty="0">
                    <a:solidFill>
                      <a:srgbClr val="FFFF00"/>
                    </a:solidFill>
                  </a:rPr>
                  <a:t>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𝑂</m:t>
                        </m:r>
                      </m:e>
                      <m:sub>
                        <m:r>
                          <a:rPr lang="en-US" b="0" i="1" smtClean="0">
                            <a:solidFill>
                              <a:srgbClr val="FFFF00"/>
                            </a:solidFill>
                            <a:latin typeface="Cambria Math" panose="02040503050406030204" pitchFamily="18" charset="0"/>
                          </a:rPr>
                          <m:t>2</m:t>
                        </m:r>
                      </m:sub>
                    </m:sSub>
                  </m:oMath>
                </a14:m>
                <a:r>
                  <a:rPr lang="en-US" dirty="0">
                    <a:solidFill>
                      <a:srgbClr val="FFFF00"/>
                    </a:solidFill>
                  </a:rPr>
                  <a:t> + </a:t>
                </a:r>
                <a14:m>
                  <m:oMath xmlns:m="http://schemas.openxmlformats.org/officeDocument/2006/math">
                    <m:sSup>
                      <m:sSupPr>
                        <m:ctrlPr>
                          <a:rPr lang="en-US"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𝑒</m:t>
                        </m:r>
                      </m:e>
                      <m:sup>
                        <m:r>
                          <a:rPr lang="en-US" b="0" i="1" smtClean="0">
                            <a:solidFill>
                              <a:srgbClr val="FFFF00"/>
                            </a:solidFill>
                            <a:latin typeface="Cambria Math" panose="02040503050406030204" pitchFamily="18" charset="0"/>
                          </a:rPr>
                          <m:t>−</m:t>
                        </m:r>
                      </m:sup>
                    </m:sSup>
                  </m:oMath>
                </a14:m>
                <a:r>
                  <a:rPr lang="en-US" dirty="0">
                    <a:solidFill>
                      <a:srgbClr val="FFFF00"/>
                    </a:solidFill>
                  </a:rPr>
                  <a:t> +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2</m:t>
                        </m:r>
                        <m:r>
                          <a:rPr lang="en-US" b="0" i="1" smtClean="0">
                            <a:solidFill>
                              <a:srgbClr val="FFFF00"/>
                            </a:solidFill>
                            <a:latin typeface="Cambria Math" panose="02040503050406030204" pitchFamily="18" charset="0"/>
                          </a:rPr>
                          <m:t>𝐻</m:t>
                        </m:r>
                      </m:e>
                      <m:sub>
                        <m:r>
                          <a:rPr lang="en-US" b="0" i="1" smtClean="0">
                            <a:solidFill>
                              <a:srgbClr val="FFFF00"/>
                            </a:solidFill>
                            <a:latin typeface="Cambria Math" panose="02040503050406030204" pitchFamily="18" charset="0"/>
                          </a:rPr>
                          <m:t>2</m:t>
                        </m:r>
                      </m:sub>
                    </m:sSub>
                    <m:r>
                      <a:rPr lang="en-US" b="0" i="1" smtClean="0">
                        <a:solidFill>
                          <a:srgbClr val="FFFF00"/>
                        </a:solidFill>
                        <a:latin typeface="Cambria Math" panose="02040503050406030204" pitchFamily="18" charset="0"/>
                      </a:rPr>
                      <m:t>𝑂</m:t>
                    </m:r>
                    <m:r>
                      <a:rPr lang="en-US" b="0" i="0" smtClean="0">
                        <a:solidFill>
                          <a:srgbClr val="FFFF00"/>
                        </a:solidFill>
                        <a:latin typeface="Cambria Math" panose="02040503050406030204" pitchFamily="18" charset="0"/>
                      </a:rPr>
                      <m:t>              </m:t>
                    </m:r>
                    <m:sSup>
                      <m:sSupPr>
                        <m:ctrlPr>
                          <a:rPr lang="en-US"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4</m:t>
                        </m:r>
                        <m:r>
                          <a:rPr lang="en-US" b="0" i="1" smtClean="0">
                            <a:solidFill>
                              <a:srgbClr val="FFFF00"/>
                            </a:solidFill>
                            <a:latin typeface="Cambria Math" panose="02040503050406030204" pitchFamily="18" charset="0"/>
                          </a:rPr>
                          <m:t>𝑂𝐻</m:t>
                        </m:r>
                      </m:e>
                      <m:sup>
                        <m:r>
                          <a:rPr lang="en-US" b="0" i="1" smtClean="0">
                            <a:solidFill>
                              <a:srgbClr val="FFFF00"/>
                            </a:solidFill>
                            <a:latin typeface="Cambria Math" panose="02040503050406030204" pitchFamily="18" charset="0"/>
                          </a:rPr>
                          <m:t>−</m:t>
                        </m:r>
                      </m:sup>
                    </m:sSup>
                  </m:oMath>
                </a14:m>
                <a:r>
                  <a:rPr lang="en-US" dirty="0">
                    <a:solidFill>
                      <a:srgbClr val="FFFF00"/>
                    </a:solidFill>
                  </a:rPr>
                  <a:t>  </a:t>
                </a:r>
                <a:r>
                  <a:rPr lang="en-US" dirty="0">
                    <a:solidFill>
                      <a:schemeClr val="bg1"/>
                    </a:solidFill>
                  </a:rPr>
                  <a:t>(5)</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8924" y="895350"/>
                <a:ext cx="7148950" cy="3025511"/>
              </a:xfrm>
              <a:blipFill>
                <a:blip r:embed="rId2"/>
                <a:stretch>
                  <a:fillRect l="-1023" r="-767" b="-24597"/>
                </a:stretch>
              </a:blipFill>
            </p:spPr>
            <p:txBody>
              <a:bodyPr/>
              <a:lstStyle/>
              <a:p>
                <a:r>
                  <a:rPr lang="en-US">
                    <a:noFill/>
                  </a:rPr>
                  <a:t> </a:t>
                </a:r>
              </a:p>
            </p:txBody>
          </p:sp>
        </mc:Fallback>
      </mc:AlternateContent>
      <p:sp>
        <p:nvSpPr>
          <p:cNvPr id="5" name="Rectangle 1"/>
          <p:cNvSpPr>
            <a:spLocks noChangeArrowheads="1"/>
          </p:cNvSpPr>
          <p:nvPr/>
        </p:nvSpPr>
        <p:spPr bwMode="auto">
          <a:xfrm>
            <a:off x="1731965" y="2494260"/>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en-US" altLang="en-US" sz="1800">
                <a:solidFill>
                  <a:schemeClr val="tx1"/>
                </a:solidFill>
                <a:latin typeface="Arial" panose="020B0604020202020204" pitchFamily="34" charset="0"/>
              </a:rPr>
            </a:br>
            <a:br>
              <a:rPr lang="en-US" altLang="en-US" sz="1800">
                <a:solidFill>
                  <a:schemeClr val="tx1"/>
                </a:solidFill>
                <a:latin typeface="Arial" panose="020B0604020202020204" pitchFamily="34" charset="0"/>
              </a:rPr>
            </a:br>
            <a:endParaRPr lang="en-US" altLang="en-US" sz="1800">
              <a:solidFill>
                <a:schemeClr val="tx1"/>
              </a:solidFill>
              <a:latin typeface="Arial" panose="020B0604020202020204" pitchFamily="34" charset="0"/>
            </a:endParaRPr>
          </a:p>
        </p:txBody>
      </p:sp>
      <p:sp>
        <p:nvSpPr>
          <p:cNvPr id="4" name="Right Arrow 3"/>
          <p:cNvSpPr/>
          <p:nvPr/>
        </p:nvSpPr>
        <p:spPr>
          <a:xfrm>
            <a:off x="3657600" y="2076100"/>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191000" y="4225661"/>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655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135" y="214297"/>
            <a:ext cx="6407967" cy="4380326"/>
          </a:xfrm>
        </p:spPr>
        <p:txBody>
          <a:bodyPr/>
          <a:lstStyle/>
          <a:p>
            <a:pPr algn="just"/>
            <a:endParaRPr lang="en-US" dirty="0"/>
          </a:p>
          <a:p>
            <a:pPr algn="just"/>
            <a:r>
              <a:rPr lang="en-US" dirty="0"/>
              <a:t>By observation, the velocity of air decreases toward the downstream. Therefore, we can simplify calculations by introducing the parameter,     </a:t>
            </a:r>
          </a:p>
          <a:p>
            <a:pPr algn="just">
              <a:buNone/>
            </a:pPr>
            <a:r>
              <a:rPr lang="en-US" sz="2700" dirty="0">
                <a:solidFill>
                  <a:srgbClr val="FF0000"/>
                </a:solidFill>
              </a:rPr>
              <a:t>“</a:t>
            </a:r>
            <a:r>
              <a:rPr lang="en-US" sz="2700" i="1" dirty="0">
                <a:solidFill>
                  <a:srgbClr val="FF0000"/>
                </a:solidFill>
              </a:rPr>
              <a:t>a“</a:t>
            </a:r>
            <a:r>
              <a:rPr lang="en-US" i="1" dirty="0">
                <a:solidFill>
                  <a:srgbClr val="FF0000"/>
                </a:solidFill>
              </a:rPr>
              <a:t> </a:t>
            </a:r>
            <a:r>
              <a:rPr lang="en-US" i="1" dirty="0"/>
              <a:t>to express the velocity at the cross section </a:t>
            </a:r>
            <a:r>
              <a:rPr lang="en-US" dirty="0"/>
              <a:t>of the turbine, and the upstream velocity can be determined by:</a:t>
            </a:r>
          </a:p>
          <a:p>
            <a:pPr algn="just"/>
            <a:endParaRPr lang="en-US" dirty="0"/>
          </a:p>
          <a:p>
            <a:pPr algn="just"/>
            <a:endParaRPr lang="en-US" dirty="0"/>
          </a:p>
          <a:p>
            <a:pPr algn="just">
              <a:buNone/>
            </a:pPr>
            <a:endParaRPr lang="en-US" dirty="0"/>
          </a:p>
          <a:p>
            <a:pPr algn="just"/>
            <a:endParaRPr lang="en-US" dirty="0"/>
          </a:p>
          <a:p>
            <a:pPr algn="just"/>
            <a:endParaRPr lang="en-US" dirty="0"/>
          </a:p>
          <a:p>
            <a:pPr algn="just"/>
            <a:endParaRPr lang="en-US" dirty="0"/>
          </a:p>
        </p:txBody>
      </p:sp>
      <p:pic>
        <p:nvPicPr>
          <p:cNvPr id="5" name="Picture 4" descr="10.PNG"/>
          <p:cNvPicPr>
            <a:picLocks noChangeAspect="1"/>
          </p:cNvPicPr>
          <p:nvPr/>
        </p:nvPicPr>
        <p:blipFill>
          <a:blip r:embed="rId2"/>
          <a:stretch>
            <a:fillRect/>
          </a:stretch>
        </p:blipFill>
        <p:spPr>
          <a:xfrm>
            <a:off x="1464447" y="3107535"/>
            <a:ext cx="6308958" cy="809008"/>
          </a:xfrm>
          <a:prstGeom prst="rect">
            <a:avLst/>
          </a:prstGeom>
        </p:spPr>
      </p:pic>
    </p:spTree>
    <p:extLst>
      <p:ext uri="{BB962C8B-B14F-4D97-AF65-F5344CB8AC3E}">
        <p14:creationId xmlns:p14="http://schemas.microsoft.com/office/powerpoint/2010/main" val="31129198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3" y="267875"/>
            <a:ext cx="6354389" cy="4326748"/>
          </a:xfrm>
        </p:spPr>
        <p:txBody>
          <a:bodyPr/>
          <a:lstStyle/>
          <a:p>
            <a:pPr algn="just"/>
            <a:r>
              <a:rPr lang="en-US" dirty="0"/>
              <a:t>Equating equations (5) and (9) gives the velocity of the air, </a:t>
            </a:r>
            <a:r>
              <a:rPr lang="en-US" i="1" dirty="0"/>
              <a:t>V3, at the downstream, and after </a:t>
            </a:r>
            <a:r>
              <a:rPr lang="en-US" dirty="0"/>
              <a:t>some algebraic manipulation, it could be shown to be given by:</a:t>
            </a:r>
          </a:p>
          <a:p>
            <a:pPr indent="0" algn="just">
              <a:buNone/>
            </a:pPr>
            <a:endParaRPr lang="en-US" dirty="0"/>
          </a:p>
          <a:p>
            <a:pPr algn="just"/>
            <a:endParaRPr lang="en-US" dirty="0"/>
          </a:p>
          <a:p>
            <a:pPr algn="just"/>
            <a:endParaRPr lang="en-US" dirty="0"/>
          </a:p>
          <a:p>
            <a:pPr algn="just"/>
            <a:r>
              <a:rPr lang="en-US" dirty="0"/>
              <a:t>The </a:t>
            </a:r>
            <a:r>
              <a:rPr lang="en-US" dirty="0">
                <a:solidFill>
                  <a:srgbClr val="FF0000"/>
                </a:solidFill>
              </a:rPr>
              <a:t>normalized loss coefficient </a:t>
            </a:r>
            <a:r>
              <a:rPr lang="en-US" dirty="0"/>
              <a:t>is defined by:</a:t>
            </a:r>
          </a:p>
          <a:p>
            <a:pPr algn="just"/>
            <a:endParaRPr lang="en-US" dirty="0"/>
          </a:p>
          <a:p>
            <a:pPr algn="just"/>
            <a:endParaRPr lang="en-US" dirty="0"/>
          </a:p>
          <a:p>
            <a:pPr algn="just"/>
            <a:endParaRPr lang="en-US" dirty="0"/>
          </a:p>
        </p:txBody>
      </p:sp>
      <p:pic>
        <p:nvPicPr>
          <p:cNvPr id="4" name="Picture 3" descr="11.PNG"/>
          <p:cNvPicPr>
            <a:picLocks noChangeAspect="1"/>
          </p:cNvPicPr>
          <p:nvPr/>
        </p:nvPicPr>
        <p:blipFill>
          <a:blip r:embed="rId2"/>
          <a:stretch>
            <a:fillRect/>
          </a:stretch>
        </p:blipFill>
        <p:spPr>
          <a:xfrm>
            <a:off x="1464447" y="1446602"/>
            <a:ext cx="6144158" cy="994496"/>
          </a:xfrm>
          <a:prstGeom prst="rect">
            <a:avLst/>
          </a:prstGeom>
        </p:spPr>
      </p:pic>
      <p:pic>
        <p:nvPicPr>
          <p:cNvPr id="5" name="Picture 4" descr="12.PNG"/>
          <p:cNvPicPr>
            <a:picLocks noChangeAspect="1"/>
          </p:cNvPicPr>
          <p:nvPr/>
        </p:nvPicPr>
        <p:blipFill>
          <a:blip r:embed="rId3"/>
          <a:stretch>
            <a:fillRect/>
          </a:stretch>
        </p:blipFill>
        <p:spPr>
          <a:xfrm>
            <a:off x="1839499" y="3482585"/>
            <a:ext cx="5018205" cy="720152"/>
          </a:xfrm>
          <a:prstGeom prst="rect">
            <a:avLst/>
          </a:prstGeom>
        </p:spPr>
      </p:pic>
    </p:spTree>
    <p:extLst>
      <p:ext uri="{BB962C8B-B14F-4D97-AF65-F5344CB8AC3E}">
        <p14:creationId xmlns:p14="http://schemas.microsoft.com/office/powerpoint/2010/main" val="24056023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3" y="321456"/>
            <a:ext cx="6354389" cy="4273169"/>
          </a:xfrm>
        </p:spPr>
        <p:txBody>
          <a:bodyPr/>
          <a:lstStyle/>
          <a:p>
            <a:pPr algn="just"/>
            <a:r>
              <a:rPr lang="en-US" dirty="0"/>
              <a:t>Equations (11) and (12) are useful to calculate the power coefficient (equation (6)) and the thrust coefficient (equation (8)).</a:t>
            </a:r>
          </a:p>
          <a:p>
            <a:pPr algn="just"/>
            <a:r>
              <a:rPr lang="en-US" dirty="0"/>
              <a:t> For the case where the losses are negligible, the known results in the literature are reproduced and given by the following equations:</a:t>
            </a:r>
          </a:p>
          <a:p>
            <a:pPr algn="just"/>
            <a:endParaRPr lang="en-US" dirty="0"/>
          </a:p>
          <a:p>
            <a:pPr algn="just"/>
            <a:endParaRPr lang="en-US" dirty="0"/>
          </a:p>
          <a:p>
            <a:pPr algn="just"/>
            <a:r>
              <a:rPr lang="en-US" dirty="0"/>
              <a:t>The </a:t>
            </a:r>
            <a:r>
              <a:rPr lang="en-US" dirty="0">
                <a:solidFill>
                  <a:srgbClr val="FF0000"/>
                </a:solidFill>
              </a:rPr>
              <a:t>downstream velocity</a:t>
            </a:r>
            <a:r>
              <a:rPr lang="en-US" dirty="0"/>
              <a:t> is given by:</a:t>
            </a:r>
          </a:p>
          <a:p>
            <a:pPr algn="just"/>
            <a:endParaRPr lang="en-US" dirty="0"/>
          </a:p>
          <a:p>
            <a:pPr algn="just"/>
            <a:endParaRPr lang="en-US" dirty="0"/>
          </a:p>
        </p:txBody>
      </p:sp>
      <p:pic>
        <p:nvPicPr>
          <p:cNvPr id="4" name="Picture 3" descr="13.PNG"/>
          <p:cNvPicPr>
            <a:picLocks noChangeAspect="1"/>
          </p:cNvPicPr>
          <p:nvPr/>
        </p:nvPicPr>
        <p:blipFill>
          <a:blip r:embed="rId2"/>
          <a:stretch>
            <a:fillRect/>
          </a:stretch>
        </p:blipFill>
        <p:spPr>
          <a:xfrm>
            <a:off x="1653119" y="2458040"/>
            <a:ext cx="4761008" cy="754445"/>
          </a:xfrm>
          <a:prstGeom prst="rect">
            <a:avLst/>
          </a:prstGeom>
        </p:spPr>
      </p:pic>
    </p:spTree>
    <p:extLst>
      <p:ext uri="{BB962C8B-B14F-4D97-AF65-F5344CB8AC3E}">
        <p14:creationId xmlns:p14="http://schemas.microsoft.com/office/powerpoint/2010/main" val="2041613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133" y="267876"/>
            <a:ext cx="6590156" cy="4768487"/>
          </a:xfrm>
        </p:spPr>
        <p:txBody>
          <a:bodyPr/>
          <a:lstStyle/>
          <a:p>
            <a:pPr algn="just"/>
            <a:r>
              <a:rPr lang="en-US" dirty="0"/>
              <a:t>The </a:t>
            </a:r>
            <a:r>
              <a:rPr lang="en-US" dirty="0">
                <a:solidFill>
                  <a:srgbClr val="FF0000"/>
                </a:solidFill>
              </a:rPr>
              <a:t>power coefficient </a:t>
            </a:r>
            <a:r>
              <a:rPr lang="en-US" dirty="0"/>
              <a:t>is given by:</a:t>
            </a:r>
          </a:p>
          <a:p>
            <a:pPr algn="just"/>
            <a:endParaRPr lang="en-US" dirty="0"/>
          </a:p>
          <a:p>
            <a:pPr indent="0" algn="just">
              <a:buNone/>
            </a:pPr>
            <a:endParaRPr lang="en-US" dirty="0"/>
          </a:p>
          <a:p>
            <a:pPr algn="just"/>
            <a:r>
              <a:rPr lang="en-US" dirty="0"/>
              <a:t>The </a:t>
            </a:r>
            <a:r>
              <a:rPr lang="en-US" dirty="0">
                <a:solidFill>
                  <a:srgbClr val="FF0000"/>
                </a:solidFill>
              </a:rPr>
              <a:t>thrust coefficient </a:t>
            </a:r>
            <a:r>
              <a:rPr lang="en-US" dirty="0"/>
              <a:t>is given by:</a:t>
            </a:r>
          </a:p>
          <a:p>
            <a:pPr algn="just"/>
            <a:endParaRPr lang="en-US" dirty="0"/>
          </a:p>
          <a:p>
            <a:pPr algn="just"/>
            <a:endParaRPr lang="en-US" dirty="0"/>
          </a:p>
          <a:p>
            <a:pPr indent="0" algn="just">
              <a:buNone/>
            </a:pPr>
            <a:endParaRPr lang="en-US" dirty="0"/>
          </a:p>
          <a:p>
            <a:pPr algn="just"/>
            <a:r>
              <a:rPr lang="en-US" dirty="0"/>
              <a:t>Inversing the relation given in equation (15), the parameter, </a:t>
            </a:r>
            <a:r>
              <a:rPr lang="en-US" i="1" dirty="0"/>
              <a:t>a, is given as a function of </a:t>
            </a:r>
            <a:r>
              <a:rPr lang="en-US" i="1" dirty="0">
                <a:solidFill>
                  <a:srgbClr val="FF0000"/>
                </a:solidFill>
              </a:rPr>
              <a:t>“CT” </a:t>
            </a:r>
            <a:r>
              <a:rPr lang="en-US" i="1" dirty="0"/>
              <a:t>by:</a:t>
            </a:r>
          </a:p>
          <a:p>
            <a:pPr algn="just"/>
            <a:endParaRPr lang="en-US" i="1" dirty="0"/>
          </a:p>
          <a:p>
            <a:pPr algn="just"/>
            <a:endParaRPr lang="en-US" dirty="0"/>
          </a:p>
          <a:p>
            <a:pPr algn="just"/>
            <a:endParaRPr lang="en-US" dirty="0"/>
          </a:p>
          <a:p>
            <a:pPr lvl="1" algn="just">
              <a:buNone/>
            </a:pPr>
            <a:endParaRPr lang="en-US" dirty="0"/>
          </a:p>
          <a:p>
            <a:pPr algn="just"/>
            <a:endParaRPr lang="en-US" dirty="0"/>
          </a:p>
          <a:p>
            <a:pPr algn="just"/>
            <a:endParaRPr lang="en-US" dirty="0"/>
          </a:p>
        </p:txBody>
      </p:sp>
      <p:pic>
        <p:nvPicPr>
          <p:cNvPr id="4" name="Picture 3" descr="14.PNG"/>
          <p:cNvPicPr>
            <a:picLocks noChangeAspect="1"/>
          </p:cNvPicPr>
          <p:nvPr/>
        </p:nvPicPr>
        <p:blipFill>
          <a:blip r:embed="rId2"/>
          <a:stretch>
            <a:fillRect/>
          </a:stretch>
        </p:blipFill>
        <p:spPr>
          <a:xfrm>
            <a:off x="2536019" y="803662"/>
            <a:ext cx="5155377" cy="765877"/>
          </a:xfrm>
          <a:prstGeom prst="rect">
            <a:avLst/>
          </a:prstGeom>
        </p:spPr>
      </p:pic>
      <p:pic>
        <p:nvPicPr>
          <p:cNvPr id="5" name="Picture 4" descr="15.PNG"/>
          <p:cNvPicPr>
            <a:picLocks noChangeAspect="1"/>
          </p:cNvPicPr>
          <p:nvPr/>
        </p:nvPicPr>
        <p:blipFill>
          <a:blip r:embed="rId3"/>
          <a:stretch>
            <a:fillRect/>
          </a:stretch>
        </p:blipFill>
        <p:spPr>
          <a:xfrm>
            <a:off x="2536019" y="1964855"/>
            <a:ext cx="5069645" cy="748730"/>
          </a:xfrm>
          <a:prstGeom prst="rect">
            <a:avLst/>
          </a:prstGeom>
        </p:spPr>
      </p:pic>
      <p:pic>
        <p:nvPicPr>
          <p:cNvPr id="6" name="Picture 5" descr="16.PNG"/>
          <p:cNvPicPr>
            <a:picLocks noChangeAspect="1"/>
          </p:cNvPicPr>
          <p:nvPr/>
        </p:nvPicPr>
        <p:blipFill>
          <a:blip r:embed="rId4"/>
          <a:stretch>
            <a:fillRect/>
          </a:stretch>
        </p:blipFill>
        <p:spPr>
          <a:xfrm>
            <a:off x="3071802" y="3857636"/>
            <a:ext cx="4752452" cy="1170339"/>
          </a:xfrm>
          <a:prstGeom prst="rect">
            <a:avLst/>
          </a:prstGeom>
        </p:spPr>
      </p:pic>
    </p:spTree>
    <p:extLst>
      <p:ext uri="{BB962C8B-B14F-4D97-AF65-F5344CB8AC3E}">
        <p14:creationId xmlns:p14="http://schemas.microsoft.com/office/powerpoint/2010/main" val="2886863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3713" y="160720"/>
            <a:ext cx="6354389" cy="4433905"/>
          </a:xfrm>
        </p:spPr>
        <p:txBody>
          <a:bodyPr/>
          <a:lstStyle/>
          <a:p>
            <a:endParaRPr lang="en-US" dirty="0"/>
          </a:p>
          <a:p>
            <a:r>
              <a:rPr lang="en-US" dirty="0"/>
              <a:t>Finally, the </a:t>
            </a:r>
            <a:r>
              <a:rPr lang="en-US" dirty="0">
                <a:solidFill>
                  <a:srgbClr val="FF0000"/>
                </a:solidFill>
              </a:rPr>
              <a:t>power coefficient</a:t>
            </a:r>
            <a:r>
              <a:rPr lang="en-US" dirty="0"/>
              <a:t> as a function of the thrust coefficient is given by:</a:t>
            </a:r>
          </a:p>
          <a:p>
            <a:endParaRPr lang="en-US" dirty="0"/>
          </a:p>
          <a:p>
            <a:endParaRPr lang="en-US" dirty="0"/>
          </a:p>
          <a:p>
            <a:endParaRPr lang="en-US" dirty="0"/>
          </a:p>
          <a:p>
            <a:endParaRPr lang="en-US" dirty="0"/>
          </a:p>
          <a:p>
            <a:endParaRPr lang="en-US" dirty="0"/>
          </a:p>
          <a:p>
            <a:endParaRPr lang="en-US" dirty="0"/>
          </a:p>
        </p:txBody>
      </p:sp>
      <p:pic>
        <p:nvPicPr>
          <p:cNvPr id="5" name="Picture 4" descr="17.PNG"/>
          <p:cNvPicPr>
            <a:picLocks noChangeAspect="1"/>
          </p:cNvPicPr>
          <p:nvPr/>
        </p:nvPicPr>
        <p:blipFill>
          <a:blip r:embed="rId2"/>
          <a:stretch>
            <a:fillRect/>
          </a:stretch>
        </p:blipFill>
        <p:spPr>
          <a:xfrm>
            <a:off x="1464447" y="2089546"/>
            <a:ext cx="6065360" cy="1607355"/>
          </a:xfrm>
          <a:prstGeom prst="rect">
            <a:avLst/>
          </a:prstGeom>
        </p:spPr>
      </p:pic>
    </p:spTree>
    <p:extLst>
      <p:ext uri="{BB962C8B-B14F-4D97-AF65-F5344CB8AC3E}">
        <p14:creationId xmlns:p14="http://schemas.microsoft.com/office/powerpoint/2010/main" val="39515099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Wind turbine efficiency</a:t>
            </a:r>
            <a:endParaRPr lang="en-US" dirty="0"/>
          </a:p>
        </p:txBody>
      </p:sp>
      <p:sp>
        <p:nvSpPr>
          <p:cNvPr id="3" name="Content Placeholder 2"/>
          <p:cNvSpPr>
            <a:spLocks noGrp="1"/>
          </p:cNvSpPr>
          <p:nvPr>
            <p:ph idx="1"/>
          </p:nvPr>
        </p:nvSpPr>
        <p:spPr>
          <a:xfrm>
            <a:off x="1303713" y="1071552"/>
            <a:ext cx="6482999" cy="3804074"/>
          </a:xfrm>
        </p:spPr>
        <p:txBody>
          <a:bodyPr>
            <a:normAutofit/>
          </a:bodyPr>
          <a:lstStyle/>
          <a:p>
            <a:r>
              <a:rPr lang="en-US" dirty="0"/>
              <a:t>Usually, efficiency is defined as the ratio between two terms: the amount of net work, </a:t>
            </a:r>
            <a:r>
              <a:rPr lang="en-US" i="1" dirty="0"/>
              <a:t>w, to </a:t>
            </a:r>
            <a:r>
              <a:rPr lang="en-US" dirty="0"/>
              <a:t>the input, </a:t>
            </a:r>
            <a:r>
              <a:rPr lang="en-US" i="1" dirty="0" err="1"/>
              <a:t>q_in</a:t>
            </a:r>
            <a:r>
              <a:rPr lang="en-US" i="1" dirty="0"/>
              <a:t>, energy to the device.</a:t>
            </a:r>
          </a:p>
          <a:p>
            <a:endParaRPr lang="en-US" i="1" dirty="0"/>
          </a:p>
          <a:p>
            <a:r>
              <a:rPr lang="en-US" i="1" dirty="0"/>
              <a:t> Efficiency can be alternatively defined as the ratio between </a:t>
            </a:r>
            <a:r>
              <a:rPr lang="en-US" dirty="0"/>
              <a:t>the derived power, </a:t>
            </a:r>
            <a:r>
              <a:rPr lang="en-US" i="1" dirty="0"/>
              <a:t>Pout, and the rate of energy flowing to the system, Pin. Based on </a:t>
            </a:r>
            <a:r>
              <a:rPr lang="en-US" dirty="0"/>
              <a:t>these definitions, the efficiency of power generating machine is given by:</a:t>
            </a:r>
          </a:p>
          <a:p>
            <a:endParaRPr lang="en-US" dirty="0"/>
          </a:p>
          <a:p>
            <a:endParaRPr lang="en-US" dirty="0"/>
          </a:p>
        </p:txBody>
      </p:sp>
      <p:pic>
        <p:nvPicPr>
          <p:cNvPr id="6" name="Picture 5" descr="22.PNG"/>
          <p:cNvPicPr>
            <a:picLocks noChangeAspect="1"/>
          </p:cNvPicPr>
          <p:nvPr/>
        </p:nvPicPr>
        <p:blipFill>
          <a:blip r:embed="rId2"/>
          <a:stretch>
            <a:fillRect/>
          </a:stretch>
        </p:blipFill>
        <p:spPr>
          <a:xfrm>
            <a:off x="4631354" y="3962499"/>
            <a:ext cx="1554615" cy="788738"/>
          </a:xfrm>
          <a:prstGeom prst="rect">
            <a:avLst/>
          </a:prstGeom>
        </p:spPr>
      </p:pic>
    </p:spTree>
    <p:extLst>
      <p:ext uri="{BB962C8B-B14F-4D97-AF65-F5344CB8AC3E}">
        <p14:creationId xmlns:p14="http://schemas.microsoft.com/office/powerpoint/2010/main" val="4115184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Betz-Efficiency </a:t>
            </a:r>
          </a:p>
        </p:txBody>
      </p:sp>
      <p:sp>
        <p:nvSpPr>
          <p:cNvPr id="3" name="Content Placeholder 2"/>
          <p:cNvSpPr>
            <a:spLocks noGrp="1"/>
          </p:cNvSpPr>
          <p:nvPr>
            <p:ph idx="1"/>
          </p:nvPr>
        </p:nvSpPr>
        <p:spPr/>
        <p:txBody>
          <a:bodyPr>
            <a:normAutofit fontScale="92500"/>
          </a:bodyPr>
          <a:lstStyle/>
          <a:p>
            <a:r>
              <a:rPr lang="en-US" dirty="0"/>
              <a:t>As was observed by Betz, the maximal achievable efficiency of the bare wind turbine is given by the Betz number</a:t>
            </a:r>
          </a:p>
          <a:p>
            <a:pPr>
              <a:buNone/>
            </a:pPr>
            <a:r>
              <a:rPr lang="en-US" i="1" dirty="0">
                <a:solidFill>
                  <a:srgbClr val="FF0000"/>
                </a:solidFill>
                <a:latin typeface="Arial Black" pitchFamily="34" charset="0"/>
              </a:rPr>
              <a:t>         </a:t>
            </a:r>
          </a:p>
          <a:p>
            <a:pPr>
              <a:buNone/>
            </a:pPr>
            <a:r>
              <a:rPr lang="en-US" i="1" dirty="0">
                <a:solidFill>
                  <a:srgbClr val="FF0000"/>
                </a:solidFill>
                <a:latin typeface="Arial Black" pitchFamily="34" charset="0"/>
              </a:rPr>
              <a:t>               B = “16/27” = 59.259</a:t>
            </a:r>
          </a:p>
          <a:p>
            <a:endParaRPr lang="en-US" i="1" dirty="0">
              <a:latin typeface="Arial Black" pitchFamily="34" charset="0"/>
            </a:endParaRPr>
          </a:p>
          <a:p>
            <a:r>
              <a:rPr lang="en-US" i="1" dirty="0"/>
              <a:t>the power coefficient of the bare turbine was </a:t>
            </a:r>
            <a:r>
              <a:rPr lang="en-US" dirty="0"/>
              <a:t>considered under the assumption of frictional losses. In this case, the power coefficient can</a:t>
            </a:r>
          </a:p>
          <a:p>
            <a:r>
              <a:rPr lang="en-US" dirty="0"/>
              <a:t>also be identified as the efficiency of the wind turbine in this case. </a:t>
            </a:r>
          </a:p>
        </p:txBody>
      </p:sp>
    </p:spTree>
    <p:extLst>
      <p:ext uri="{BB962C8B-B14F-4D97-AF65-F5344CB8AC3E}">
        <p14:creationId xmlns:p14="http://schemas.microsoft.com/office/powerpoint/2010/main" val="35762521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125380" y="1607338"/>
            <a:ext cx="4304120" cy="1288214"/>
          </a:xfrm>
        </p:spPr>
        <p:txBody>
          <a:bodyPr/>
          <a:lstStyle/>
          <a:p>
            <a:br>
              <a:rPr lang="en-US" dirty="0"/>
            </a:br>
            <a:br>
              <a:rPr lang="en-US" b="1" dirty="0">
                <a:latin typeface="Garamond" panose="02020404030301010803" pitchFamily="18" charset="0"/>
              </a:rPr>
            </a:br>
            <a:r>
              <a:rPr lang="en-US" b="1" dirty="0">
                <a:latin typeface="Garamond" panose="02020404030301010803" pitchFamily="18" charset="0"/>
              </a:rPr>
              <a:t>Why 3 Blades are the most efficient ?!!</a:t>
            </a:r>
          </a:p>
        </p:txBody>
      </p:sp>
      <p:sp>
        <p:nvSpPr>
          <p:cNvPr id="5" name="Subtitle 4"/>
          <p:cNvSpPr>
            <a:spLocks noGrp="1"/>
          </p:cNvSpPr>
          <p:nvPr>
            <p:ph type="subTitle" idx="1"/>
          </p:nvPr>
        </p:nvSpPr>
        <p:spPr/>
        <p:txBody>
          <a:bodyPr/>
          <a:lstStyle/>
          <a:p>
            <a:r>
              <a:rPr lang="en-US" dirty="0"/>
              <a:t>https://interestingengineering.com/video/ever-wondered-wind-turbines-3-blades</a:t>
            </a:r>
          </a:p>
        </p:txBody>
      </p:sp>
    </p:spTree>
    <p:extLst>
      <p:ext uri="{BB962C8B-B14F-4D97-AF65-F5344CB8AC3E}">
        <p14:creationId xmlns:p14="http://schemas.microsoft.com/office/powerpoint/2010/main" val="30777124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991825"/>
            <a:ext cx="8969339" cy="1159800"/>
          </a:xfrm>
        </p:spPr>
        <p:txBody>
          <a:bodyPr/>
          <a:lstStyle/>
          <a:p>
            <a:r>
              <a:rPr lang="en-US" b="1" dirty="0">
                <a:latin typeface="Garamond" panose="02020404030301010803" pitchFamily="18" charset="0"/>
              </a:rPr>
              <a:t>Wind assist propulsion</a:t>
            </a:r>
            <a:br>
              <a:rPr lang="en-US" b="1" dirty="0">
                <a:latin typeface="Garamond" panose="02020404030301010803" pitchFamily="18" charset="0"/>
              </a:rPr>
            </a:br>
            <a:r>
              <a:rPr lang="en-US" b="1" dirty="0">
                <a:latin typeface="Garamond" panose="02020404030301010803" pitchFamily="18" charset="0"/>
              </a:rPr>
              <a:t>systems</a:t>
            </a:r>
          </a:p>
        </p:txBody>
      </p:sp>
    </p:spTree>
    <p:extLst>
      <p:ext uri="{BB962C8B-B14F-4D97-AF65-F5344CB8AC3E}">
        <p14:creationId xmlns:p14="http://schemas.microsoft.com/office/powerpoint/2010/main" val="32592478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9650" y="422888"/>
            <a:ext cx="7010400" cy="799737"/>
          </a:xfrm>
        </p:spPr>
        <p:txBody>
          <a:bodyPr/>
          <a:lstStyle/>
          <a:p>
            <a:r>
              <a:rPr lang="en-US" b="1" dirty="0">
                <a:latin typeface="Garamond" panose="02020404030301010803" pitchFamily="18" charset="0"/>
              </a:rPr>
              <a:t>Definition</a:t>
            </a:r>
            <a:br>
              <a:rPr lang="en-US" b="1" dirty="0">
                <a:latin typeface="Garamond" panose="02020404030301010803" pitchFamily="18" charset="0"/>
              </a:rPr>
            </a:br>
            <a:endParaRPr lang="en-US" b="1" dirty="0">
              <a:latin typeface="Garamond" panose="02020404030301010803" pitchFamily="18" charset="0"/>
            </a:endParaRPr>
          </a:p>
        </p:txBody>
      </p:sp>
      <p:sp>
        <p:nvSpPr>
          <p:cNvPr id="5" name="Content Placeholder 4"/>
          <p:cNvSpPr>
            <a:spLocks noGrp="1"/>
          </p:cNvSpPr>
          <p:nvPr>
            <p:ph idx="1"/>
          </p:nvPr>
        </p:nvSpPr>
        <p:spPr>
          <a:xfrm>
            <a:off x="812666" y="1554836"/>
            <a:ext cx="7148950" cy="3025511"/>
          </a:xfrm>
        </p:spPr>
        <p:txBody>
          <a:bodyPr/>
          <a:lstStyle/>
          <a:p>
            <a:pPr algn="just"/>
            <a:r>
              <a:rPr lang="en-US" b="1" dirty="0"/>
              <a:t>Wind assisted propulsion</a:t>
            </a:r>
            <a:r>
              <a:rPr lang="en-US" dirty="0"/>
              <a:t> is the practice of decreasing the fuel consumption of a </a:t>
            </a:r>
            <a:r>
              <a:rPr lang="en-US" dirty="0">
                <a:hlinkClick r:id="rId2" tooltip="Merchant vessel"/>
              </a:rPr>
              <a:t>merchant vessel</a:t>
            </a:r>
            <a:r>
              <a:rPr lang="en-US" dirty="0"/>
              <a:t> through the use of sails or some other wind capture device. </a:t>
            </a:r>
          </a:p>
          <a:p>
            <a:pPr algn="just"/>
            <a:r>
              <a:rPr lang="en-US" dirty="0">
                <a:hlinkClick r:id="rId3" tooltip="Sail"/>
              </a:rPr>
              <a:t>Sails</a:t>
            </a:r>
            <a:r>
              <a:rPr lang="en-US" dirty="0"/>
              <a:t> used to be the primary means of </a:t>
            </a:r>
            <a:r>
              <a:rPr lang="en-US" dirty="0">
                <a:hlinkClick r:id="rId4" tooltip="Marine propulsion"/>
              </a:rPr>
              <a:t>propelling ships</a:t>
            </a:r>
            <a:r>
              <a:rPr lang="en-US" dirty="0"/>
              <a:t>, but with the advent of the </a:t>
            </a:r>
            <a:r>
              <a:rPr lang="en-US" dirty="0">
                <a:hlinkClick r:id="rId5" tooltip="Steam engine"/>
              </a:rPr>
              <a:t>steam engine</a:t>
            </a:r>
            <a:r>
              <a:rPr lang="en-US" dirty="0"/>
              <a:t> and the </a:t>
            </a:r>
            <a:r>
              <a:rPr lang="en-US" dirty="0">
                <a:hlinkClick r:id="rId6" tooltip="Diesel engine"/>
              </a:rPr>
              <a:t>diesel engine</a:t>
            </a:r>
            <a:r>
              <a:rPr lang="en-US" dirty="0"/>
              <a:t>, sails came to be used for recreational sailing only. </a:t>
            </a:r>
          </a:p>
          <a:p>
            <a:pPr algn="just"/>
            <a:r>
              <a:rPr lang="en-US" dirty="0"/>
              <a:t>In recent years with increasing fuel costs and an increased focus on reducing emissions, there has been increased interest in harnessing the power of the wind to propel commercial ships.</a:t>
            </a:r>
          </a:p>
        </p:txBody>
      </p:sp>
    </p:spTree>
    <p:extLst>
      <p:ext uri="{BB962C8B-B14F-4D97-AF65-F5344CB8AC3E}">
        <p14:creationId xmlns:p14="http://schemas.microsoft.com/office/powerpoint/2010/main" val="125628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Proton exchange membrane fuel cell </a:t>
            </a:r>
            <a:br>
              <a:rPr lang="en-US" b="1" dirty="0">
                <a:latin typeface="Garamond" panose="02020404030301010803" pitchFamily="18" charset="0"/>
              </a:rPr>
            </a:br>
            <a:endParaRPr lang="en-US" b="1" dirty="0">
              <a:latin typeface="Garamond" panose="02020404030301010803" pitchFamily="18" charset="0"/>
            </a:endParaRPr>
          </a:p>
        </p:txBody>
      </p:sp>
      <p:sp>
        <p:nvSpPr>
          <p:cNvPr id="3" name="Content Placeholder 2"/>
          <p:cNvSpPr>
            <a:spLocks noGrp="1"/>
          </p:cNvSpPr>
          <p:nvPr>
            <p:ph idx="1"/>
          </p:nvPr>
        </p:nvSpPr>
        <p:spPr>
          <a:xfrm>
            <a:off x="699650" y="1581150"/>
            <a:ext cx="7148950" cy="3025511"/>
          </a:xfrm>
        </p:spPr>
        <p:txBody>
          <a:bodyPr/>
          <a:lstStyle/>
          <a:p>
            <a:r>
              <a:rPr lang="en-US" sz="1800" dirty="0"/>
              <a:t>The working temperature of these cells is quite low, around </a:t>
            </a:r>
            <a:r>
              <a:rPr lang="en-US" sz="1800" dirty="0">
                <a:solidFill>
                  <a:srgbClr val="FFFF00"/>
                </a:solidFill>
              </a:rPr>
              <a:t>30-100°C, </a:t>
            </a:r>
            <a:r>
              <a:rPr lang="en-US" sz="1800" dirty="0"/>
              <a:t>which gives a problem of </a:t>
            </a:r>
            <a:r>
              <a:rPr lang="en-US" sz="1800" b="1" dirty="0"/>
              <a:t>slow reaction rates </a:t>
            </a:r>
            <a:r>
              <a:rPr lang="en-US" sz="1800" dirty="0"/>
              <a:t>but at the same time the </a:t>
            </a:r>
            <a:r>
              <a:rPr lang="en-US" sz="1800" b="1" dirty="0"/>
              <a:t>startup</a:t>
            </a:r>
            <a:r>
              <a:rPr lang="en-US" sz="1800" dirty="0"/>
              <a:t> is fast.</a:t>
            </a:r>
          </a:p>
          <a:p>
            <a:r>
              <a:rPr lang="en-US" sz="1800" dirty="0"/>
              <a:t>The problem of slow reaction rates is </a:t>
            </a:r>
            <a:r>
              <a:rPr lang="en-US" sz="1800" dirty="0">
                <a:solidFill>
                  <a:srgbClr val="FFFF00"/>
                </a:solidFill>
              </a:rPr>
              <a:t>solved</a:t>
            </a:r>
            <a:r>
              <a:rPr lang="en-US" sz="1800" dirty="0"/>
              <a:t> by the use of more effective electrodes and catalysts such as </a:t>
            </a:r>
            <a:r>
              <a:rPr lang="en-US" sz="1800" dirty="0">
                <a:solidFill>
                  <a:srgbClr val="FFFF00"/>
                </a:solidFill>
              </a:rPr>
              <a:t>platinum</a:t>
            </a:r>
            <a:r>
              <a:rPr lang="en-US" sz="1800" dirty="0"/>
              <a:t> </a:t>
            </a:r>
          </a:p>
          <a:p>
            <a:r>
              <a:rPr lang="en-US" sz="1800" dirty="0"/>
              <a:t>Another drawback is that the membrane is fragile and breaks easily. The field of application is essentially in vehicles, portable applications.</a:t>
            </a:r>
            <a:br>
              <a:rPr lang="en-US" sz="1800" dirty="0"/>
            </a:br>
            <a:endParaRPr lang="en-US" sz="1800" dirty="0"/>
          </a:p>
        </p:txBody>
      </p:sp>
    </p:spTree>
    <p:extLst>
      <p:ext uri="{BB962C8B-B14F-4D97-AF65-F5344CB8AC3E}">
        <p14:creationId xmlns:p14="http://schemas.microsoft.com/office/powerpoint/2010/main" val="15394237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I-Wing seal </a:t>
            </a:r>
          </a:p>
        </p:txBody>
      </p:sp>
    </p:spTree>
    <p:extLst>
      <p:ext uri="{BB962C8B-B14F-4D97-AF65-F5344CB8AC3E}">
        <p14:creationId xmlns:p14="http://schemas.microsoft.com/office/powerpoint/2010/main" val="16080237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196860"/>
            <a:ext cx="7010400" cy="1409350"/>
          </a:xfrm>
        </p:spPr>
        <p:txBody>
          <a:bodyPr/>
          <a:lstStyle/>
          <a:p>
            <a:r>
              <a:rPr lang="en-US" b="1" dirty="0">
                <a:latin typeface="Garamond" panose="02020404030301010803" pitchFamily="18" charset="0"/>
              </a:rPr>
              <a:t>Wing seal concept</a:t>
            </a:r>
            <a:br>
              <a:rPr lang="en-US" b="1" dirty="0">
                <a:latin typeface="Garamond" panose="02020404030301010803" pitchFamily="18" charset="0"/>
              </a:rPr>
            </a:br>
            <a:endParaRPr lang="en-US" b="1" dirty="0">
              <a:latin typeface="Garamond" panose="02020404030301010803" pitchFamily="18" charset="0"/>
            </a:endParaRPr>
          </a:p>
        </p:txBody>
      </p:sp>
      <p:sp>
        <p:nvSpPr>
          <p:cNvPr id="3" name="Content Placeholder 2"/>
          <p:cNvSpPr>
            <a:spLocks noGrp="1"/>
          </p:cNvSpPr>
          <p:nvPr>
            <p:ph idx="1"/>
          </p:nvPr>
        </p:nvSpPr>
        <p:spPr>
          <a:xfrm>
            <a:off x="215759" y="1142036"/>
            <a:ext cx="8691937" cy="4628186"/>
          </a:xfrm>
        </p:spPr>
        <p:txBody>
          <a:bodyPr/>
          <a:lstStyle/>
          <a:p>
            <a:pPr algn="just"/>
            <a:r>
              <a:rPr lang="en-US" sz="1800" dirty="0"/>
              <a:t>As a result of rising oil prices in the 1980s the US government commissioned a study on the economic feasibility of using wind assisted propulsion to reduce the fuel consumption of ships in the </a:t>
            </a:r>
            <a:r>
              <a:rPr lang="en-US" sz="1800" dirty="0">
                <a:hlinkClick r:id="rId2" tooltip="United States Merchant Marine"/>
              </a:rPr>
              <a:t>US Merchant Marine</a:t>
            </a:r>
            <a:r>
              <a:rPr lang="en-US" sz="1800" dirty="0"/>
              <a:t>. </a:t>
            </a:r>
          </a:p>
          <a:p>
            <a:pPr algn="just"/>
            <a:r>
              <a:rPr lang="en-US" sz="1800" dirty="0"/>
              <a:t>This study considered five different designs and concluded that with current technology the design that offered the greatest benefit would be the “Wing Sail Concept.” The "Wing Sail Concept" would largely be an automated system of large rectangular solid sails supported by cylindrical masts. These would be symmetrical sails which would allow a minimal amount of handling to maintain the sail orientation for different wind angles, however this design was at the expense of increased efficiency. A small freighter was outfitted with this system to evaluate its actual fuel gains with the result that it was estimated to save between 15–25% of the vessel's fuel. Despite the positive findings of this study, the "Wing Sail Concept" failed to catch on and is not currently found on any commercial ships.</a:t>
            </a:r>
            <a:r>
              <a:rPr lang="en-US" sz="1800" baseline="30000" dirty="0">
                <a:hlinkClick r:id="rId3"/>
              </a:rPr>
              <a:t>[1]</a:t>
            </a:r>
            <a:endParaRPr lang="en-US" sz="1800" dirty="0"/>
          </a:p>
        </p:txBody>
      </p:sp>
    </p:spTree>
    <p:extLst>
      <p:ext uri="{BB962C8B-B14F-4D97-AF65-F5344CB8AC3E}">
        <p14:creationId xmlns:p14="http://schemas.microsoft.com/office/powerpoint/2010/main" val="41262270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latin typeface="Garamond" panose="02020404030301010803" pitchFamily="18" charset="0"/>
              </a:rPr>
              <a:t>II-Kite sail</a:t>
            </a:r>
          </a:p>
        </p:txBody>
      </p:sp>
    </p:spTree>
    <p:extLst>
      <p:ext uri="{BB962C8B-B14F-4D97-AF65-F5344CB8AC3E}">
        <p14:creationId xmlns:p14="http://schemas.microsoft.com/office/powerpoint/2010/main" val="708283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0013" y="1991828"/>
            <a:ext cx="7911102" cy="1544337"/>
          </a:xfrm>
        </p:spPr>
        <p:txBody>
          <a:bodyPr/>
          <a:lstStyle/>
          <a:p>
            <a:r>
              <a:rPr lang="en-US" b="1" dirty="0"/>
              <a:t>Wind Turbine Propulsion of Ships</a:t>
            </a:r>
            <a:endParaRPr lang="en-US" dirty="0"/>
          </a:p>
        </p:txBody>
      </p:sp>
    </p:spTree>
    <p:extLst>
      <p:ext uri="{BB962C8B-B14F-4D97-AF65-F5344CB8AC3E}">
        <p14:creationId xmlns:p14="http://schemas.microsoft.com/office/powerpoint/2010/main" val="3110262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8917" y="422890"/>
            <a:ext cx="7551505" cy="702242"/>
          </a:xfrm>
        </p:spPr>
        <p:txBody>
          <a:bodyPr/>
          <a:lstStyle/>
          <a:p>
            <a:r>
              <a:rPr lang="en-US" b="1" dirty="0">
                <a:latin typeface="Garamond" panose="02020404030301010803" pitchFamily="18" charset="0"/>
              </a:rPr>
              <a:t>   The kite sail concept</a:t>
            </a:r>
          </a:p>
        </p:txBody>
      </p:sp>
      <p:sp>
        <p:nvSpPr>
          <p:cNvPr id="5" name="Content Placeholder 4"/>
          <p:cNvSpPr>
            <a:spLocks noGrp="1"/>
          </p:cNvSpPr>
          <p:nvPr>
            <p:ph idx="1"/>
          </p:nvPr>
        </p:nvSpPr>
        <p:spPr>
          <a:xfrm>
            <a:off x="421240" y="1520577"/>
            <a:ext cx="8476180" cy="3301473"/>
          </a:xfrm>
        </p:spPr>
        <p:txBody>
          <a:bodyPr/>
          <a:lstStyle/>
          <a:p>
            <a:r>
              <a:rPr lang="en-US" dirty="0"/>
              <a:t>the kite sail concept has recently received a lot of interest. This rig consists of flying a gigantic kite from the bow of a ship using the traction developed by the kite to assist in pulling the ship through the water. </a:t>
            </a:r>
          </a:p>
          <a:p>
            <a:r>
              <a:rPr lang="en-US" dirty="0"/>
              <a:t>Other concepts that have been explored were designed to have the kite rig alternately pull out and retract on a reel driving a generator. The kite used in this setup is similar to the kites used by recreational  </a:t>
            </a:r>
            <a:r>
              <a:rPr lang="en-US" dirty="0">
                <a:hlinkClick r:id="rId2" tooltip="Kitesurfing"/>
              </a:rPr>
              <a:t>kite boarders</a:t>
            </a:r>
            <a:r>
              <a:rPr lang="en-US" dirty="0"/>
              <a:t> on a much larger scale. This design also allows users to expand its scale by flying multiple kites in a stacked arrangement.</a:t>
            </a:r>
          </a:p>
          <a:p>
            <a:endParaRPr lang="en-US" dirty="0"/>
          </a:p>
        </p:txBody>
      </p:sp>
    </p:spTree>
    <p:extLst>
      <p:ext uri="{BB962C8B-B14F-4D97-AF65-F5344CB8AC3E}">
        <p14:creationId xmlns:p14="http://schemas.microsoft.com/office/powerpoint/2010/main" val="28797906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2993" y="160717"/>
            <a:ext cx="6065067" cy="4875644"/>
          </a:xfrm>
        </p:spPr>
        <p:txBody>
          <a:bodyPr/>
          <a:lstStyle/>
          <a:p>
            <a:pPr algn="just"/>
            <a:r>
              <a:rPr lang="en-US" dirty="0"/>
              <a:t>The idea of using kites is currently the most popular form of wind assisted propulsion on commercial ships, largely due to the low cost of retrofitting the system to existing ships with minimal interference with existing structure. This system also allows a large amount of automation using computer controls to determine the ideal kite angle and position. Using a kite allows the capture of wind at greater altitudes where wind speed is higher and more consistent.</a:t>
            </a:r>
            <a:endParaRPr lang="en-US" baseline="30000" dirty="0"/>
          </a:p>
          <a:p>
            <a:pPr algn="just"/>
            <a:r>
              <a:rPr lang="en-US" dirty="0"/>
              <a:t> This system has seen use on several ships recently with the most notable being </a:t>
            </a:r>
            <a:r>
              <a:rPr lang="en-US" dirty="0">
                <a:hlinkClick r:id="rId2" tooltip="MS Beluga Skysails"/>
              </a:rPr>
              <a:t>MS </a:t>
            </a:r>
            <a:r>
              <a:rPr lang="en-US" i="1" dirty="0">
                <a:hlinkClick r:id="rId2" tooltip="MS Beluga Skysails"/>
              </a:rPr>
              <a:t>Beluga Skysails</a:t>
            </a:r>
            <a:r>
              <a:rPr lang="en-US" dirty="0"/>
              <a:t>, a merchant ship chartered by the </a:t>
            </a:r>
            <a:r>
              <a:rPr lang="en-US" dirty="0">
                <a:hlinkClick r:id="rId3" tooltip="Military Sealift Command"/>
              </a:rPr>
              <a:t>US Military Sealift Command</a:t>
            </a:r>
            <a:r>
              <a:rPr lang="en-US" dirty="0"/>
              <a:t> to evaluate the claims of efficiency and the feasibility of fitting this system to other ships.</a:t>
            </a:r>
          </a:p>
          <a:p>
            <a:pPr algn="just"/>
            <a:endParaRPr lang="en-US" dirty="0"/>
          </a:p>
        </p:txBody>
      </p:sp>
      <p:pic>
        <p:nvPicPr>
          <p:cNvPr id="6" name="Picture 5" descr="220px-Theseus-Quelle_WesselsReederei.jpg"/>
          <p:cNvPicPr>
            <a:picLocks noChangeAspect="1"/>
          </p:cNvPicPr>
          <p:nvPr/>
        </p:nvPicPr>
        <p:blipFill>
          <a:blip r:embed="rId4"/>
          <a:stretch>
            <a:fillRect/>
          </a:stretch>
        </p:blipFill>
        <p:spPr>
          <a:xfrm>
            <a:off x="6298061" y="236306"/>
            <a:ext cx="2752965" cy="4368540"/>
          </a:xfrm>
          <a:prstGeom prst="rect">
            <a:avLst/>
          </a:prstGeom>
        </p:spPr>
      </p:pic>
    </p:spTree>
    <p:extLst>
      <p:ext uri="{BB962C8B-B14F-4D97-AF65-F5344CB8AC3E}">
        <p14:creationId xmlns:p14="http://schemas.microsoft.com/office/powerpoint/2010/main" val="2565129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latin typeface="Garamond" panose="02020404030301010803" pitchFamily="18" charset="0"/>
              </a:rPr>
              <a:t>III-Flettner Rotor</a:t>
            </a:r>
          </a:p>
        </p:txBody>
      </p:sp>
    </p:spTree>
    <p:extLst>
      <p:ext uri="{BB962C8B-B14F-4D97-AF65-F5344CB8AC3E}">
        <p14:creationId xmlns:p14="http://schemas.microsoft.com/office/powerpoint/2010/main" val="38006333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627" y="422890"/>
            <a:ext cx="7839181" cy="1077291"/>
          </a:xfrm>
        </p:spPr>
        <p:txBody>
          <a:bodyPr/>
          <a:lstStyle/>
          <a:p>
            <a:r>
              <a:rPr lang="en-US" b="1" dirty="0" err="1">
                <a:latin typeface="Garamond" panose="02020404030301010803" pitchFamily="18" charset="0"/>
              </a:rPr>
              <a:t>Flettner</a:t>
            </a:r>
            <a:r>
              <a:rPr lang="en-US" b="1" dirty="0">
                <a:latin typeface="Garamond" panose="02020404030301010803" pitchFamily="18" charset="0"/>
              </a:rPr>
              <a:t> Rotor concept</a:t>
            </a:r>
          </a:p>
        </p:txBody>
      </p:sp>
      <p:sp>
        <p:nvSpPr>
          <p:cNvPr id="5" name="Content Placeholder 4"/>
          <p:cNvSpPr>
            <a:spLocks noGrp="1"/>
          </p:cNvSpPr>
          <p:nvPr>
            <p:ph idx="1"/>
          </p:nvPr>
        </p:nvSpPr>
        <p:spPr>
          <a:xfrm>
            <a:off x="585627" y="1294544"/>
            <a:ext cx="7839181" cy="3741817"/>
          </a:xfrm>
        </p:spPr>
        <p:txBody>
          <a:bodyPr/>
          <a:lstStyle/>
          <a:p>
            <a:pPr algn="just"/>
            <a:r>
              <a:rPr lang="en-US" dirty="0"/>
              <a:t>The third design considered is the </a:t>
            </a:r>
            <a:r>
              <a:rPr lang="en-US" dirty="0" err="1">
                <a:hlinkClick r:id="rId2" tooltip="Rotor Ship"/>
              </a:rPr>
              <a:t>Flettner</a:t>
            </a:r>
            <a:r>
              <a:rPr lang="en-US" dirty="0">
                <a:hlinkClick r:id="rId2" tooltip="Rotor Ship"/>
              </a:rPr>
              <a:t> Rotor</a:t>
            </a:r>
            <a:r>
              <a:rPr lang="en-US" dirty="0"/>
              <a:t>. This is a large cylinder mounted upright on a ship's deck and mechanically spun. The effect of this spinning area in contact with the wind flowing around it creates a thrust effect that is used to propel the ship. </a:t>
            </a:r>
            <a:r>
              <a:rPr lang="en-US" dirty="0" err="1"/>
              <a:t>Flettner</a:t>
            </a:r>
            <a:r>
              <a:rPr lang="en-US" dirty="0"/>
              <a:t> Rotors were invented in the 1920s and have seen limited use since then. In 2010 a 10,000 dwt cargo ship was equipped with four </a:t>
            </a:r>
            <a:r>
              <a:rPr lang="en-US" dirty="0" err="1"/>
              <a:t>Flettner</a:t>
            </a:r>
            <a:r>
              <a:rPr lang="en-US" dirty="0"/>
              <a:t> Rotors to evaluate their role in increasing fuel efficiency. The only parameter of the </a:t>
            </a:r>
            <a:r>
              <a:rPr lang="en-US" dirty="0" err="1"/>
              <a:t>Flettner</a:t>
            </a:r>
            <a:r>
              <a:rPr lang="en-US" dirty="0"/>
              <a:t> Rotor requiring control is the speed of the rotor's rotation, so this method of wind propulsion requires very little operator input. In comparison to kite sails, </a:t>
            </a:r>
            <a:r>
              <a:rPr lang="en-US" dirty="0" err="1"/>
              <a:t>Flettner</a:t>
            </a:r>
            <a:r>
              <a:rPr lang="en-US" dirty="0"/>
              <a:t> rotors offer very similar efficiency gains depending on the size of sail used vs. size of the rotor.</a:t>
            </a:r>
            <a:r>
              <a:rPr lang="en-US" baseline="30000" dirty="0">
                <a:hlinkClick r:id="rId3"/>
              </a:rPr>
              <a:t>[4]</a:t>
            </a:r>
            <a:endParaRPr lang="en-US" dirty="0"/>
          </a:p>
        </p:txBody>
      </p:sp>
    </p:spTree>
    <p:extLst>
      <p:ext uri="{BB962C8B-B14F-4D97-AF65-F5344CB8AC3E}">
        <p14:creationId xmlns:p14="http://schemas.microsoft.com/office/powerpoint/2010/main" val="40052440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ture.PNG"/>
          <p:cNvPicPr>
            <a:picLocks noGrp="1" noChangeAspect="1"/>
          </p:cNvPicPr>
          <p:nvPr>
            <p:ph idx="1"/>
          </p:nvPr>
        </p:nvPicPr>
        <p:blipFill>
          <a:blip r:embed="rId2"/>
          <a:stretch>
            <a:fillRect/>
          </a:stretch>
        </p:blipFill>
        <p:spPr>
          <a:xfrm>
            <a:off x="1625185" y="589346"/>
            <a:ext cx="5601585" cy="3857652"/>
          </a:xfrm>
        </p:spPr>
      </p:pic>
    </p:spTree>
    <p:extLst>
      <p:ext uri="{BB962C8B-B14F-4D97-AF65-F5344CB8AC3E}">
        <p14:creationId xmlns:p14="http://schemas.microsoft.com/office/powerpoint/2010/main" val="42181719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3709" y="1991828"/>
            <a:ext cx="8322066" cy="1544337"/>
          </a:xfrm>
        </p:spPr>
        <p:txBody>
          <a:bodyPr/>
          <a:lstStyle/>
          <a:p>
            <a:r>
              <a:rPr lang="en-US" b="1" dirty="0"/>
              <a:t>Wind Turbine Propulsion of Ships paper review</a:t>
            </a:r>
            <a:endParaRPr lang="en-US" dirty="0"/>
          </a:p>
        </p:txBody>
      </p:sp>
    </p:spTree>
    <p:extLst>
      <p:ext uri="{BB962C8B-B14F-4D97-AF65-F5344CB8AC3E}">
        <p14:creationId xmlns:p14="http://schemas.microsoft.com/office/powerpoint/2010/main" val="368241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latin typeface="Garamond" panose="02020404030301010803" pitchFamily="18" charset="0"/>
              </a:rPr>
              <a:t>Fuel cell stack </a:t>
            </a:r>
          </a:p>
        </p:txBody>
      </p:sp>
      <p:sp>
        <p:nvSpPr>
          <p:cNvPr id="3" name="Subtitle 2"/>
          <p:cNvSpPr>
            <a:spLocks noGrp="1"/>
          </p:cNvSpPr>
          <p:nvPr>
            <p:ph type="subTitle" idx="1"/>
          </p:nvPr>
        </p:nvSpPr>
        <p:spPr/>
        <p:txBody>
          <a:bodyPr/>
          <a:lstStyle/>
          <a:p>
            <a:r>
              <a:rPr lang="en-US" sz="1800" i="1" dirty="0"/>
              <a:t>1-Simple series connection</a:t>
            </a:r>
            <a:r>
              <a:rPr lang="en-US" sz="1800" dirty="0"/>
              <a:t> </a:t>
            </a:r>
            <a:br>
              <a:rPr lang="en-US" sz="1800" dirty="0"/>
            </a:br>
            <a:r>
              <a:rPr lang="en-US" sz="1800" dirty="0"/>
              <a:t>2-</a:t>
            </a:r>
            <a:r>
              <a:rPr lang="en-US" sz="1800" i="1" dirty="0"/>
              <a:t>Bipolar series connection</a:t>
            </a:r>
            <a:endParaRPr lang="en-US" sz="1800" dirty="0"/>
          </a:p>
        </p:txBody>
      </p:sp>
    </p:spTree>
    <p:extLst>
      <p:ext uri="{BB962C8B-B14F-4D97-AF65-F5344CB8AC3E}">
        <p14:creationId xmlns:p14="http://schemas.microsoft.com/office/powerpoint/2010/main" val="23099284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335" y="279054"/>
            <a:ext cx="6914508" cy="862977"/>
          </a:xfrm>
        </p:spPr>
        <p:txBody>
          <a:bodyPr/>
          <a:lstStyle/>
          <a:p>
            <a:r>
              <a:rPr lang="en-US" b="1" dirty="0">
                <a:latin typeface="Garamond" panose="02020404030301010803" pitchFamily="18" charset="0"/>
              </a:rPr>
              <a:t>ABSTRACT</a:t>
            </a:r>
            <a:endParaRPr lang="en-US" dirty="0">
              <a:latin typeface="Garamond" panose="02020404030301010803" pitchFamily="18" charset="0"/>
            </a:endParaRPr>
          </a:p>
        </p:txBody>
      </p:sp>
      <p:sp>
        <p:nvSpPr>
          <p:cNvPr id="3" name="Content Placeholder 2"/>
          <p:cNvSpPr>
            <a:spLocks noGrp="1"/>
          </p:cNvSpPr>
          <p:nvPr>
            <p:ph idx="1"/>
          </p:nvPr>
        </p:nvSpPr>
        <p:spPr>
          <a:xfrm>
            <a:off x="554804" y="1071555"/>
            <a:ext cx="8342616" cy="3857651"/>
          </a:xfrm>
        </p:spPr>
        <p:txBody>
          <a:bodyPr/>
          <a:lstStyle/>
          <a:p>
            <a:r>
              <a:rPr lang="en-US" dirty="0"/>
              <a:t>When designing the wind turbine blades for a wind turbine-powered vessel, the objective is </a:t>
            </a:r>
            <a:r>
              <a:rPr lang="en-US" dirty="0">
                <a:solidFill>
                  <a:srgbClr val="FFFF00"/>
                </a:solidFill>
              </a:rPr>
              <a:t>not to maximize the power output, but to maximize the net forward force</a:t>
            </a:r>
            <a:r>
              <a:rPr lang="en-US" dirty="0"/>
              <a:t>. </a:t>
            </a:r>
            <a:r>
              <a:rPr lang="en-US" dirty="0">
                <a:solidFill>
                  <a:srgbClr val="FF0000"/>
                </a:solidFill>
              </a:rPr>
              <a:t>The net forward force is the forward force from the water propeller minus the backward force on the wind turbine</a:t>
            </a:r>
            <a:r>
              <a:rPr lang="en-US" dirty="0"/>
              <a:t>. This objective results in a different blade design than that of modern commercial horizontal-axis wind turbines.</a:t>
            </a:r>
          </a:p>
          <a:p>
            <a:r>
              <a:rPr lang="en-US" dirty="0"/>
              <a:t>A </a:t>
            </a:r>
            <a:r>
              <a:rPr lang="en-US" dirty="0">
                <a:solidFill>
                  <a:srgbClr val="FFFF00"/>
                </a:solidFill>
              </a:rPr>
              <a:t>Blade Element Theory </a:t>
            </a:r>
            <a:r>
              <a:rPr lang="en-US" dirty="0"/>
              <a:t>approach to the design of optimal blades for wind turbine powered boats and vehicles is used to design a wind turbine for auxiliary propulsion</a:t>
            </a:r>
          </a:p>
          <a:p>
            <a:r>
              <a:rPr lang="en-US" dirty="0"/>
              <a:t>Finally, the same ship is equipped with wing sails instead of a wind turbine for auxiliary propulsion, in order to </a:t>
            </a:r>
            <a:r>
              <a:rPr lang="en-US" dirty="0">
                <a:solidFill>
                  <a:srgbClr val="FFFF00"/>
                </a:solidFill>
              </a:rPr>
              <a:t>compare</a:t>
            </a:r>
            <a:r>
              <a:rPr lang="en-US" dirty="0"/>
              <a:t> the fuel savings. It is seen that the fuel saving is </a:t>
            </a:r>
            <a:r>
              <a:rPr lang="en-US" dirty="0">
                <a:solidFill>
                  <a:srgbClr val="FFFF00"/>
                </a:solidFill>
              </a:rPr>
              <a:t>slightly higher </a:t>
            </a:r>
            <a:r>
              <a:rPr lang="en-US" dirty="0"/>
              <a:t>when employing the optimally designed wind turbine than when employing wing sails of equivalent sail area as the wind turbine rotor disk area	</a:t>
            </a:r>
          </a:p>
          <a:p>
            <a:endParaRPr lang="en-US" dirty="0"/>
          </a:p>
          <a:p>
            <a:endParaRPr lang="en-US" dirty="0"/>
          </a:p>
        </p:txBody>
      </p:sp>
    </p:spTree>
    <p:extLst>
      <p:ext uri="{BB962C8B-B14F-4D97-AF65-F5344CB8AC3E}">
        <p14:creationId xmlns:p14="http://schemas.microsoft.com/office/powerpoint/2010/main" val="871720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422888"/>
            <a:ext cx="7010400" cy="1015494"/>
          </a:xfrm>
        </p:spPr>
        <p:txBody>
          <a:bodyPr/>
          <a:lstStyle/>
          <a:p>
            <a:r>
              <a:rPr lang="en-US" b="1" dirty="0">
                <a:latin typeface="Garamond" panose="02020404030301010803" pitchFamily="18" charset="0"/>
              </a:rPr>
              <a:t>Introduction</a:t>
            </a:r>
          </a:p>
        </p:txBody>
      </p:sp>
      <p:sp>
        <p:nvSpPr>
          <p:cNvPr id="3" name="Content Placeholder 2"/>
          <p:cNvSpPr>
            <a:spLocks noGrp="1"/>
          </p:cNvSpPr>
          <p:nvPr>
            <p:ph idx="1"/>
          </p:nvPr>
        </p:nvSpPr>
        <p:spPr/>
        <p:txBody>
          <a:bodyPr/>
          <a:lstStyle/>
          <a:p>
            <a:r>
              <a:rPr lang="en-US" dirty="0"/>
              <a:t>Several alternative solutions have been considered, like kites, conventional soft sails, rigid sails, </a:t>
            </a:r>
            <a:r>
              <a:rPr lang="en-US" dirty="0" err="1"/>
              <a:t>Flettner</a:t>
            </a:r>
            <a:r>
              <a:rPr lang="en-US" dirty="0"/>
              <a:t> rotors, and wind turbines. A tempting aspect of wind turbine propulsion is that it can provide propulsive force when sailing </a:t>
            </a:r>
            <a:r>
              <a:rPr lang="en-US" dirty="0">
                <a:solidFill>
                  <a:srgbClr val="FF0000"/>
                </a:solidFill>
              </a:rPr>
              <a:t>directly upwind</a:t>
            </a:r>
            <a:r>
              <a:rPr lang="en-US" dirty="0"/>
              <a:t>, </a:t>
            </a:r>
            <a:r>
              <a:rPr lang="en-US" dirty="0">
                <a:solidFill>
                  <a:srgbClr val="FFFF00"/>
                </a:solidFill>
              </a:rPr>
              <a:t>something that is impossible with the other mentioned forms of wind-assisted propulsion.</a:t>
            </a:r>
          </a:p>
          <a:p>
            <a:endParaRPr lang="en-US" dirty="0"/>
          </a:p>
          <a:p>
            <a:endParaRPr lang="en-US" dirty="0"/>
          </a:p>
        </p:txBody>
      </p:sp>
    </p:spTree>
    <p:extLst>
      <p:ext uri="{BB962C8B-B14F-4D97-AF65-F5344CB8AC3E}">
        <p14:creationId xmlns:p14="http://schemas.microsoft.com/office/powerpoint/2010/main" val="33679629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96" y="422890"/>
            <a:ext cx="7993294" cy="1023713"/>
          </a:xfrm>
        </p:spPr>
        <p:txBody>
          <a:bodyPr/>
          <a:lstStyle/>
          <a:p>
            <a:r>
              <a:rPr lang="en-US" b="1" dirty="0">
                <a:latin typeface="Garamond" panose="02020404030301010803" pitchFamily="18" charset="0"/>
              </a:rPr>
              <a:t>Why there is no wind turbines on ships</a:t>
            </a:r>
          </a:p>
        </p:txBody>
      </p:sp>
      <p:sp>
        <p:nvSpPr>
          <p:cNvPr id="3" name="Content Placeholder 2"/>
          <p:cNvSpPr>
            <a:spLocks noGrp="1"/>
          </p:cNvSpPr>
          <p:nvPr>
            <p:ph idx="1"/>
          </p:nvPr>
        </p:nvSpPr>
        <p:spPr>
          <a:xfrm>
            <a:off x="102743" y="1553759"/>
            <a:ext cx="8733032" cy="3375446"/>
          </a:xfrm>
        </p:spPr>
        <p:txBody>
          <a:bodyPr/>
          <a:lstStyle/>
          <a:p>
            <a:r>
              <a:rPr lang="en-US" dirty="0"/>
              <a:t>As far as my research , no merchant ships have yet been equipped with a turbine for propulsive power generation. One reason for this is that wind turbine propulsion generally provides higher propulsive force than wing sails per turbine/sail area only when the ship speed is less than about half the wind speed (Blackford, 1985). </a:t>
            </a:r>
          </a:p>
          <a:p>
            <a:r>
              <a:rPr lang="en-US" dirty="0"/>
              <a:t>This implies that for wind turbine propulsion to be the preferred form of wind-assisted ship propulsion, a ship cruising at 15 knots must sail an extraordinary windy route with wind speeds above 15 m/s. The other alternative is, of course, to reduce the ship speed, a measure which in itself will reduce fuel consumption.</a:t>
            </a:r>
          </a:p>
        </p:txBody>
      </p:sp>
    </p:spTree>
    <p:extLst>
      <p:ext uri="{BB962C8B-B14F-4D97-AF65-F5344CB8AC3E}">
        <p14:creationId xmlns:p14="http://schemas.microsoft.com/office/powerpoint/2010/main" val="41901868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Blade element theory</a:t>
            </a:r>
          </a:p>
        </p:txBody>
      </p:sp>
      <p:sp>
        <p:nvSpPr>
          <p:cNvPr id="3" name="Content Placeholder 2"/>
          <p:cNvSpPr>
            <a:spLocks noGrp="1"/>
          </p:cNvSpPr>
          <p:nvPr>
            <p:ph idx="1"/>
          </p:nvPr>
        </p:nvSpPr>
        <p:spPr>
          <a:xfrm>
            <a:off x="167714" y="1719225"/>
            <a:ext cx="5529609" cy="3311260"/>
          </a:xfrm>
        </p:spPr>
        <p:txBody>
          <a:bodyPr/>
          <a:lstStyle/>
          <a:p>
            <a:r>
              <a:rPr lang="en-US" dirty="0"/>
              <a:t>Blackford (1985),showed how classical blade element theory can be used to design optimal wind turbine blades for a wind turbine-powered vessel. Black ford's approach is briefly presented here with the original notation, and applied to design the wind turbine blades for a notional wind turbine ship.</a:t>
            </a:r>
          </a:p>
          <a:p>
            <a:endParaRPr lang="en-US" dirty="0"/>
          </a:p>
        </p:txBody>
      </p:sp>
      <p:pic>
        <p:nvPicPr>
          <p:cNvPr id="4" name="Picture 3" descr="23.PNG"/>
          <p:cNvPicPr>
            <a:picLocks noChangeAspect="1"/>
          </p:cNvPicPr>
          <p:nvPr/>
        </p:nvPicPr>
        <p:blipFill>
          <a:blip r:embed="rId2"/>
          <a:stretch>
            <a:fillRect/>
          </a:stretch>
        </p:blipFill>
        <p:spPr>
          <a:xfrm>
            <a:off x="5673373" y="2076474"/>
            <a:ext cx="3000396" cy="1815555"/>
          </a:xfrm>
          <a:prstGeom prst="rect">
            <a:avLst/>
          </a:prstGeom>
        </p:spPr>
      </p:pic>
    </p:spTree>
    <p:extLst>
      <p:ext uri="{BB962C8B-B14F-4D97-AF65-F5344CB8AC3E}">
        <p14:creationId xmlns:p14="http://schemas.microsoft.com/office/powerpoint/2010/main" val="28423399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25.PNG"/>
          <p:cNvPicPr>
            <a:picLocks noGrp="1" noChangeAspect="1"/>
          </p:cNvPicPr>
          <p:nvPr>
            <p:ph idx="1"/>
          </p:nvPr>
        </p:nvPicPr>
        <p:blipFill>
          <a:blip r:embed="rId2"/>
          <a:stretch>
            <a:fillRect/>
          </a:stretch>
        </p:blipFill>
        <p:spPr>
          <a:xfrm>
            <a:off x="1785918" y="696505"/>
            <a:ext cx="5672138" cy="3817869"/>
          </a:xfrm>
        </p:spPr>
      </p:pic>
    </p:spTree>
    <p:extLst>
      <p:ext uri="{BB962C8B-B14F-4D97-AF65-F5344CB8AC3E}">
        <p14:creationId xmlns:p14="http://schemas.microsoft.com/office/powerpoint/2010/main" val="24958769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342" y="66812"/>
            <a:ext cx="5250693" cy="648662"/>
          </a:xfrm>
        </p:spPr>
        <p:txBody>
          <a:bodyPr/>
          <a:lstStyle/>
          <a:p>
            <a:r>
              <a:rPr lang="en-US" b="1" dirty="0">
                <a:latin typeface="Garamond" panose="02020404030301010803" pitchFamily="18" charset="0"/>
              </a:rPr>
              <a:t>Conclusion</a:t>
            </a:r>
          </a:p>
        </p:txBody>
      </p:sp>
      <p:sp>
        <p:nvSpPr>
          <p:cNvPr id="3" name="Content Placeholder 2"/>
          <p:cNvSpPr>
            <a:spLocks noGrp="1"/>
          </p:cNvSpPr>
          <p:nvPr>
            <p:ph idx="1"/>
          </p:nvPr>
        </p:nvSpPr>
        <p:spPr>
          <a:xfrm>
            <a:off x="328773" y="983508"/>
            <a:ext cx="8322067" cy="3857652"/>
          </a:xfrm>
        </p:spPr>
        <p:txBody>
          <a:bodyPr/>
          <a:lstStyle/>
          <a:p>
            <a:r>
              <a:rPr lang="en-US" dirty="0"/>
              <a:t>The 150 m long tanker sailing the route Peterhead – Bremerhaven Bremerhaven- Peterhead in January at </a:t>
            </a:r>
            <a:r>
              <a:rPr lang="en-US" dirty="0">
                <a:solidFill>
                  <a:srgbClr val="FFFF00"/>
                </a:solidFill>
              </a:rPr>
              <a:t>10 knots will save 24.4%</a:t>
            </a:r>
            <a:r>
              <a:rPr lang="en-US" dirty="0"/>
              <a:t> of the total fuel by employing the Vestas V39/600 for auxiliary power generation.</a:t>
            </a:r>
          </a:p>
          <a:p>
            <a:r>
              <a:rPr lang="en-US" dirty="0"/>
              <a:t> By optimizing the wind turbine design for ship propulsion while keeping the wind turbine diameter fixed at 39 m, the fuel saving increases to 33.1%. Fitting the ship with wing sails of the same sail area as the wind turbine rotor disk area results in a fuel saving of </a:t>
            </a:r>
            <a:r>
              <a:rPr lang="en-US" dirty="0">
                <a:solidFill>
                  <a:srgbClr val="FFFF00"/>
                </a:solidFill>
              </a:rPr>
              <a:t>31.8% at a ship speed of 10 knots</a:t>
            </a:r>
            <a:r>
              <a:rPr lang="en-US" dirty="0"/>
              <a:t>. It is seen that the heeling moment in 20 m/s apparent beam wind is lower for a ship powered by a Vestas V39/600 wind turbine than a wing sail-powered ship, but higher if the ship is powered by the optimized wind turbine described in this paper. </a:t>
            </a:r>
          </a:p>
          <a:p>
            <a:endParaRPr lang="en-US" dirty="0"/>
          </a:p>
        </p:txBody>
      </p:sp>
    </p:spTree>
    <p:extLst>
      <p:ext uri="{BB962C8B-B14F-4D97-AF65-F5344CB8AC3E}">
        <p14:creationId xmlns:p14="http://schemas.microsoft.com/office/powerpoint/2010/main" val="19842844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342" y="66812"/>
            <a:ext cx="5250693" cy="648662"/>
          </a:xfrm>
        </p:spPr>
        <p:txBody>
          <a:bodyPr/>
          <a:lstStyle/>
          <a:p>
            <a:r>
              <a:rPr lang="en-US" b="1" dirty="0">
                <a:latin typeface="Garamond" panose="02020404030301010803" pitchFamily="18" charset="0"/>
              </a:rPr>
              <a:t>Conclusion</a:t>
            </a:r>
          </a:p>
        </p:txBody>
      </p:sp>
      <p:sp>
        <p:nvSpPr>
          <p:cNvPr id="3" name="Content Placeholder 2"/>
          <p:cNvSpPr>
            <a:spLocks noGrp="1"/>
          </p:cNvSpPr>
          <p:nvPr>
            <p:ph idx="1"/>
          </p:nvPr>
        </p:nvSpPr>
        <p:spPr>
          <a:xfrm>
            <a:off x="328773" y="983508"/>
            <a:ext cx="8322067" cy="3857652"/>
          </a:xfrm>
        </p:spPr>
        <p:txBody>
          <a:bodyPr/>
          <a:lstStyle/>
          <a:p>
            <a:r>
              <a:rPr lang="en-US" dirty="0"/>
              <a:t>However, if one considers the risk of the wing sail turning system failing, a </a:t>
            </a:r>
            <a:r>
              <a:rPr lang="en-US" dirty="0">
                <a:solidFill>
                  <a:srgbClr val="FFFF00"/>
                </a:solidFill>
              </a:rPr>
              <a:t>wind turbine-powered ship is preferable with respect to heeling moments</a:t>
            </a:r>
            <a:r>
              <a:rPr lang="en-US" dirty="0"/>
              <a:t>. </a:t>
            </a:r>
          </a:p>
          <a:p>
            <a:r>
              <a:rPr lang="en-US" dirty="0"/>
              <a:t>For a ship sailing about half the wind speed, it is thus seen that an optimized wind turbine powered ship is weakly preferable over a wing sail-powered ship, if energy efficiency and heeling moments are the main concerns.</a:t>
            </a:r>
          </a:p>
          <a:p>
            <a:endParaRPr lang="en-US" dirty="0"/>
          </a:p>
        </p:txBody>
      </p:sp>
    </p:spTree>
    <p:extLst>
      <p:ext uri="{BB962C8B-B14F-4D97-AF65-F5344CB8AC3E}">
        <p14:creationId xmlns:p14="http://schemas.microsoft.com/office/powerpoint/2010/main" val="14507196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185" y="422890"/>
            <a:ext cx="5300355" cy="970134"/>
          </a:xfrm>
        </p:spPr>
        <p:txBody>
          <a:bodyPr/>
          <a:lstStyle/>
          <a:p>
            <a:r>
              <a:rPr lang="en-US" b="1" dirty="0">
                <a:latin typeface="Garamond" panose="02020404030301010803" pitchFamily="18" charset="0"/>
              </a:rPr>
              <a:t>One last word!!</a:t>
            </a:r>
          </a:p>
        </p:txBody>
      </p:sp>
      <p:sp>
        <p:nvSpPr>
          <p:cNvPr id="3" name="Content Placeholder 2"/>
          <p:cNvSpPr>
            <a:spLocks noGrp="1"/>
          </p:cNvSpPr>
          <p:nvPr>
            <p:ph idx="1"/>
          </p:nvPr>
        </p:nvSpPr>
        <p:spPr>
          <a:xfrm>
            <a:off x="739739" y="1832241"/>
            <a:ext cx="7294652" cy="2400443"/>
          </a:xfrm>
        </p:spPr>
        <p:txBody>
          <a:bodyPr/>
          <a:lstStyle/>
          <a:p>
            <a:pPr algn="just">
              <a:buNone/>
            </a:pPr>
            <a:r>
              <a:rPr lang="en-US" dirty="0">
                <a:solidFill>
                  <a:schemeClr val="accent6">
                    <a:lumMod val="60000"/>
                    <a:lumOff val="40000"/>
                  </a:schemeClr>
                </a:solidFill>
                <a:latin typeface="Arial Black" pitchFamily="34" charset="0"/>
              </a:rPr>
              <a:t>For a ship sailing </a:t>
            </a:r>
            <a:r>
              <a:rPr lang="en-US" dirty="0">
                <a:solidFill>
                  <a:srgbClr val="FFFF00"/>
                </a:solidFill>
                <a:latin typeface="Arial Black" pitchFamily="34" charset="0"/>
              </a:rPr>
              <a:t>about half the wind speed</a:t>
            </a:r>
            <a:r>
              <a:rPr lang="en-US" dirty="0">
                <a:solidFill>
                  <a:schemeClr val="accent6">
                    <a:lumMod val="60000"/>
                    <a:lumOff val="40000"/>
                  </a:schemeClr>
                </a:solidFill>
                <a:latin typeface="Arial Black" pitchFamily="34" charset="0"/>
              </a:rPr>
              <a:t>, it is thus seen that an optimized wind turbine powered ship is </a:t>
            </a:r>
            <a:r>
              <a:rPr lang="en-US" dirty="0">
                <a:solidFill>
                  <a:srgbClr val="FFFF00"/>
                </a:solidFill>
                <a:latin typeface="Arial Black" pitchFamily="34" charset="0"/>
              </a:rPr>
              <a:t>weakly preferable </a:t>
            </a:r>
            <a:r>
              <a:rPr lang="en-US" dirty="0">
                <a:solidFill>
                  <a:schemeClr val="accent6">
                    <a:lumMod val="60000"/>
                    <a:lumOff val="40000"/>
                  </a:schemeClr>
                </a:solidFill>
                <a:latin typeface="Arial Black" pitchFamily="34" charset="0"/>
              </a:rPr>
              <a:t>over a wing sail-powered ship, if energy efficiency and heeling moments are the main concerns.</a:t>
            </a:r>
          </a:p>
          <a:p>
            <a:pPr algn="just">
              <a:buNone/>
            </a:pPr>
            <a:endParaRPr lang="en-US" dirty="0">
              <a:solidFill>
                <a:schemeClr val="accent6">
                  <a:lumMod val="60000"/>
                  <a:lumOff val="40000"/>
                </a:schemeClr>
              </a:solidFill>
              <a:latin typeface="Arial Black" pitchFamily="34" charset="0"/>
            </a:endParaRPr>
          </a:p>
          <a:p>
            <a:pPr algn="just"/>
            <a:endParaRPr lang="en-US" dirty="0">
              <a:latin typeface="Arial Black" pitchFamily="34" charset="0"/>
            </a:endParaRPr>
          </a:p>
        </p:txBody>
      </p:sp>
    </p:spTree>
    <p:extLst>
      <p:ext uri="{BB962C8B-B14F-4D97-AF65-F5344CB8AC3E}">
        <p14:creationId xmlns:p14="http://schemas.microsoft.com/office/powerpoint/2010/main" val="10174396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185" y="422890"/>
            <a:ext cx="5300355" cy="970134"/>
          </a:xfrm>
        </p:spPr>
        <p:txBody>
          <a:bodyPr/>
          <a:lstStyle/>
          <a:p>
            <a:r>
              <a:rPr lang="en-US" b="1" dirty="0">
                <a:latin typeface="Garamond" panose="02020404030301010803" pitchFamily="18" charset="0"/>
              </a:rPr>
              <a:t>Mat lab Code</a:t>
            </a:r>
          </a:p>
        </p:txBody>
      </p:sp>
      <p:pic>
        <p:nvPicPr>
          <p:cNvPr id="4" name="Content Placeholder 3" descr="matlabcode.PNG"/>
          <p:cNvPicPr>
            <a:picLocks noGrp="1" noChangeAspect="1"/>
          </p:cNvPicPr>
          <p:nvPr>
            <p:ph idx="1"/>
          </p:nvPr>
        </p:nvPicPr>
        <p:blipFill>
          <a:blip r:embed="rId2"/>
          <a:stretch>
            <a:fillRect/>
          </a:stretch>
        </p:blipFill>
        <p:spPr>
          <a:xfrm>
            <a:off x="1357292" y="1446603"/>
            <a:ext cx="6434271" cy="3436325"/>
          </a:xfrm>
        </p:spPr>
      </p:pic>
    </p:spTree>
    <p:extLst>
      <p:ext uri="{BB962C8B-B14F-4D97-AF65-F5344CB8AC3E}">
        <p14:creationId xmlns:p14="http://schemas.microsoft.com/office/powerpoint/2010/main" val="14379982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ctrTitle"/>
          </p:nvPr>
        </p:nvSpPr>
        <p:spPr>
          <a:xfrm>
            <a:off x="2590800" y="2038350"/>
            <a:ext cx="5943600" cy="1009600"/>
          </a:xfrm>
          <a:prstGeom prst="rect">
            <a:avLst/>
          </a:prstGeom>
          <a:noFill/>
          <a:ln>
            <a:noFill/>
          </a:ln>
        </p:spPr>
        <p:txBody>
          <a:bodyPr wrap="square" lIns="91425" tIns="91425" rIns="91425" bIns="91425" anchor="b" anchorCtr="0">
            <a:noAutofit/>
          </a:bodyPr>
          <a:lstStyle/>
          <a:p>
            <a:pPr indent="-342900">
              <a:buSzPts val="5400"/>
            </a:pPr>
            <a:r>
              <a:rPr lang="en-US" sz="5400" b="1" dirty="0">
                <a:latin typeface="Garamond"/>
                <a:ea typeface="Garamond"/>
                <a:cs typeface="Garamond"/>
                <a:sym typeface="Garamond"/>
              </a:rPr>
              <a:t>PV</a:t>
            </a:r>
          </a:p>
        </p:txBody>
      </p:sp>
      <p:sp>
        <p:nvSpPr>
          <p:cNvPr id="463"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endParaRPr lang="en-US" sz="7000" b="1" dirty="0">
              <a:solidFill>
                <a:srgbClr val="1C405D"/>
              </a:solidFill>
              <a:latin typeface="Garamond"/>
              <a:ea typeface="Garamond"/>
              <a:cs typeface="Garamond"/>
              <a:sym typeface="Garamond"/>
            </a:endParaRPr>
          </a:p>
        </p:txBody>
      </p:sp>
      <p:sp>
        <p:nvSpPr>
          <p:cNvPr id="5" name="Shape 463"/>
          <p:cNvSpPr txBox="1"/>
          <p:nvPr/>
        </p:nvSpPr>
        <p:spPr>
          <a:xfrm>
            <a:off x="1167828" y="1923616"/>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8</a:t>
            </a:r>
          </a:p>
        </p:txBody>
      </p:sp>
    </p:spTree>
    <p:extLst>
      <p:ext uri="{BB962C8B-B14F-4D97-AF65-F5344CB8AC3E}">
        <p14:creationId xmlns:p14="http://schemas.microsoft.com/office/powerpoint/2010/main" val="407929648"/>
      </p:ext>
    </p:extLst>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3350"/>
            <a:ext cx="7010400" cy="1409350"/>
          </a:xfrm>
        </p:spPr>
        <p:txBody>
          <a:bodyPr/>
          <a:lstStyle/>
          <a:p>
            <a:r>
              <a:rPr lang="en-US" b="1" dirty="0">
                <a:latin typeface="Garamond" panose="02020404030301010803" pitchFamily="18" charset="0"/>
              </a:rPr>
              <a:t>Simple series connection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700" y="1200150"/>
            <a:ext cx="4495800" cy="3819498"/>
          </a:xfrm>
        </p:spPr>
      </p:pic>
    </p:spTree>
    <p:extLst>
      <p:ext uri="{BB962C8B-B14F-4D97-AF65-F5344CB8AC3E}">
        <p14:creationId xmlns:p14="http://schemas.microsoft.com/office/powerpoint/2010/main" val="418903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99650" y="270488"/>
            <a:ext cx="7529950" cy="1005862"/>
          </a:xfrm>
          <a:prstGeom prst="rect">
            <a:avLst/>
          </a:prstGeom>
          <a:noFill/>
          <a:ln>
            <a:noFill/>
          </a:ln>
        </p:spPr>
        <p:txBody>
          <a:bodyPr wrap="square" lIns="91425" tIns="91425" rIns="91425" bIns="91425" anchor="t" anchorCtr="0">
            <a:noAutofit/>
          </a:bodyPr>
          <a:lstStyle/>
          <a:p>
            <a:pPr indent="-304800">
              <a:buSzPts val="4800"/>
            </a:pPr>
            <a:r>
              <a:rPr lang="en-US" sz="4800" b="1" i="1" dirty="0">
                <a:latin typeface="Garamond"/>
                <a:ea typeface="Garamond"/>
                <a:cs typeface="Garamond"/>
                <a:sym typeface="Garamond"/>
              </a:rPr>
              <a:t>OPERATING PRINCIPLE</a:t>
            </a:r>
          </a:p>
        </p:txBody>
      </p:sp>
      <p:sp>
        <p:nvSpPr>
          <p:cNvPr id="469" name="Shape 469"/>
          <p:cNvSpPr txBox="1">
            <a:spLocks noGrp="1"/>
          </p:cNvSpPr>
          <p:nvPr>
            <p:ph type="body" idx="1"/>
          </p:nvPr>
        </p:nvSpPr>
        <p:spPr>
          <a:xfrm>
            <a:off x="699650" y="1276350"/>
            <a:ext cx="7427208" cy="3581399"/>
          </a:xfrm>
          <a:prstGeom prst="rect">
            <a:avLst/>
          </a:prstGeom>
          <a:noFill/>
          <a:ln>
            <a:noFill/>
          </a:ln>
        </p:spPr>
        <p:txBody>
          <a:bodyPr wrap="square" lIns="91425" tIns="91425" rIns="91425" bIns="91425" anchor="t" anchorCtr="0">
            <a:noAutofit/>
          </a:bodyPr>
          <a:lstStyle/>
          <a:p>
            <a:pPr indent="0">
              <a:spcBef>
                <a:spcPts val="0"/>
              </a:spcBef>
            </a:pPr>
            <a:r>
              <a:rPr lang="en-US" dirty="0">
                <a:solidFill>
                  <a:srgbClr val="FFFF00"/>
                </a:solidFill>
              </a:rPr>
              <a:t> </a:t>
            </a:r>
            <a:r>
              <a:rPr lang="en-US" dirty="0">
                <a:solidFill>
                  <a:schemeClr val="bg1"/>
                </a:solidFill>
              </a:rPr>
              <a:t>PV “ photo voltaics” consist of 2 different simiconductors.</a:t>
            </a:r>
          </a:p>
          <a:p>
            <a:pPr indent="0">
              <a:spcBef>
                <a:spcPts val="0"/>
              </a:spcBef>
            </a:pPr>
            <a:endParaRPr lang="en-US" dirty="0">
              <a:solidFill>
                <a:schemeClr val="bg1"/>
              </a:solidFill>
            </a:endParaRPr>
          </a:p>
          <a:p>
            <a:pPr indent="0">
              <a:spcBef>
                <a:spcPts val="0"/>
              </a:spcBef>
            </a:pPr>
            <a:r>
              <a:rPr lang="en-US" dirty="0">
                <a:solidFill>
                  <a:srgbClr val="FFFF00"/>
                </a:solidFill>
              </a:rPr>
              <a:t> The semiconductor is divided into :</a:t>
            </a:r>
          </a:p>
          <a:p>
            <a:pPr indent="0">
              <a:spcBef>
                <a:spcPts val="0"/>
              </a:spcBef>
              <a:buNone/>
            </a:pPr>
            <a:r>
              <a:rPr lang="en-US" dirty="0">
                <a:solidFill>
                  <a:srgbClr val="FFFF00"/>
                </a:solidFill>
              </a:rPr>
              <a:t>N junction: </a:t>
            </a:r>
            <a:r>
              <a:rPr lang="en-US" dirty="0">
                <a:solidFill>
                  <a:schemeClr val="bg1"/>
                </a:solidFill>
              </a:rPr>
              <a:t>containing excess of negative electrons.</a:t>
            </a:r>
          </a:p>
          <a:p>
            <a:pPr indent="0">
              <a:spcBef>
                <a:spcPts val="0"/>
              </a:spcBef>
              <a:buNone/>
            </a:pPr>
            <a:r>
              <a:rPr lang="en-US" dirty="0">
                <a:solidFill>
                  <a:srgbClr val="FFFF00"/>
                </a:solidFill>
              </a:rPr>
              <a:t>B junction: </a:t>
            </a:r>
            <a:r>
              <a:rPr lang="en-US" dirty="0">
                <a:solidFill>
                  <a:schemeClr val="bg1"/>
                </a:solidFill>
              </a:rPr>
              <a:t>containing excess of positive gaps.</a:t>
            </a:r>
          </a:p>
          <a:p>
            <a:pPr indent="0">
              <a:spcBef>
                <a:spcPts val="0"/>
              </a:spcBef>
            </a:pPr>
            <a:endParaRPr lang="en-US" dirty="0">
              <a:solidFill>
                <a:srgbClr val="FFFF00"/>
              </a:solidFill>
            </a:endParaRPr>
          </a:p>
          <a:p>
            <a:pPr indent="0">
              <a:spcBef>
                <a:spcPts val="0"/>
              </a:spcBef>
            </a:pPr>
            <a:r>
              <a:rPr lang="en-US" dirty="0">
                <a:solidFill>
                  <a:srgbClr val="FFFF00"/>
                </a:solidFill>
              </a:rPr>
              <a:t> A gap occurs between(N,P) </a:t>
            </a:r>
            <a:r>
              <a:rPr lang="en-US" dirty="0">
                <a:solidFill>
                  <a:schemeClr val="bg1"/>
                </a:solidFill>
              </a:rPr>
              <a:t>that prevents the transfer of more lectrons between the two sides.</a:t>
            </a:r>
          </a:p>
        </p:txBody>
      </p:sp>
    </p:spTree>
    <p:extLst>
      <p:ext uri="{BB962C8B-B14F-4D97-AF65-F5344CB8AC3E}">
        <p14:creationId xmlns:p14="http://schemas.microsoft.com/office/powerpoint/2010/main" val="299370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99650" y="270488"/>
            <a:ext cx="7529950" cy="1005862"/>
          </a:xfrm>
          <a:prstGeom prst="rect">
            <a:avLst/>
          </a:prstGeom>
          <a:noFill/>
          <a:ln>
            <a:noFill/>
          </a:ln>
        </p:spPr>
        <p:txBody>
          <a:bodyPr wrap="square" lIns="91425" tIns="91425" rIns="91425" bIns="91425" anchor="t" anchorCtr="0">
            <a:noAutofit/>
          </a:bodyPr>
          <a:lstStyle/>
          <a:p>
            <a:pPr indent="-304800">
              <a:buSzPts val="4800"/>
            </a:pPr>
            <a:r>
              <a:rPr lang="en-US" sz="4800" b="1" i="1" dirty="0">
                <a:latin typeface="Garamond"/>
                <a:ea typeface="Garamond"/>
                <a:cs typeface="Garamond"/>
                <a:sym typeface="Garamond"/>
              </a:rPr>
              <a:t>OPERATING PRINCIPLE</a:t>
            </a:r>
          </a:p>
        </p:txBody>
      </p:sp>
      <p:sp>
        <p:nvSpPr>
          <p:cNvPr id="469" name="Shape 469"/>
          <p:cNvSpPr txBox="1">
            <a:spLocks noGrp="1"/>
          </p:cNvSpPr>
          <p:nvPr>
            <p:ph type="body" idx="1"/>
          </p:nvPr>
        </p:nvSpPr>
        <p:spPr>
          <a:xfrm>
            <a:off x="699650" y="1276350"/>
            <a:ext cx="7427208" cy="3581399"/>
          </a:xfrm>
          <a:prstGeom prst="rect">
            <a:avLst/>
          </a:prstGeom>
          <a:noFill/>
          <a:ln>
            <a:noFill/>
          </a:ln>
        </p:spPr>
        <p:txBody>
          <a:bodyPr wrap="square" lIns="91425" tIns="91425" rIns="91425" bIns="91425" anchor="t" anchorCtr="0">
            <a:noAutofit/>
          </a:bodyPr>
          <a:lstStyle/>
          <a:p>
            <a:pPr indent="0">
              <a:spcBef>
                <a:spcPts val="0"/>
              </a:spcBef>
              <a:buNone/>
            </a:pP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50" y="1276350"/>
            <a:ext cx="7427206" cy="3581399"/>
          </a:xfrm>
          <a:prstGeom prst="rect">
            <a:avLst/>
          </a:prstGeom>
        </p:spPr>
      </p:pic>
    </p:spTree>
    <p:extLst>
      <p:ext uri="{BB962C8B-B14F-4D97-AF65-F5344CB8AC3E}">
        <p14:creationId xmlns:p14="http://schemas.microsoft.com/office/powerpoint/2010/main" val="89833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99650" y="270488"/>
            <a:ext cx="7529950" cy="1005862"/>
          </a:xfrm>
          <a:prstGeom prst="rect">
            <a:avLst/>
          </a:prstGeom>
          <a:noFill/>
          <a:ln>
            <a:noFill/>
          </a:ln>
        </p:spPr>
        <p:txBody>
          <a:bodyPr wrap="square" lIns="91425" tIns="91425" rIns="91425" bIns="91425" anchor="t" anchorCtr="0">
            <a:noAutofit/>
          </a:bodyPr>
          <a:lstStyle/>
          <a:p>
            <a:pPr indent="-304800">
              <a:buSzPts val="4800"/>
            </a:pPr>
            <a:r>
              <a:rPr lang="en-US" sz="4800" b="1" i="1" dirty="0">
                <a:latin typeface="Garamond"/>
                <a:ea typeface="Garamond"/>
                <a:cs typeface="Garamond"/>
                <a:sym typeface="Garamond"/>
              </a:rPr>
              <a:t>OPERATING PRINCIPLE</a:t>
            </a:r>
          </a:p>
        </p:txBody>
      </p:sp>
      <p:sp>
        <p:nvSpPr>
          <p:cNvPr id="469" name="Shape 469"/>
          <p:cNvSpPr txBox="1">
            <a:spLocks noGrp="1"/>
          </p:cNvSpPr>
          <p:nvPr>
            <p:ph type="body" idx="1"/>
          </p:nvPr>
        </p:nvSpPr>
        <p:spPr>
          <a:xfrm>
            <a:off x="699649" y="1276350"/>
            <a:ext cx="4716815" cy="3581399"/>
          </a:xfrm>
          <a:prstGeom prst="rect">
            <a:avLst/>
          </a:prstGeom>
          <a:noFill/>
          <a:ln>
            <a:noFill/>
          </a:ln>
        </p:spPr>
        <p:txBody>
          <a:bodyPr wrap="square" lIns="91425" tIns="91425" rIns="91425" bIns="91425" anchor="t" anchorCtr="0">
            <a:noAutofit/>
          </a:bodyPr>
          <a:lstStyle/>
          <a:p>
            <a:pPr indent="0">
              <a:spcBef>
                <a:spcPts val="0"/>
              </a:spcBef>
              <a:buNone/>
            </a:pPr>
            <a:r>
              <a:rPr lang="en-US" dirty="0">
                <a:solidFill>
                  <a:schemeClr val="bg1"/>
                </a:solidFill>
              </a:rPr>
              <a:t>Light consists of very small</a:t>
            </a:r>
          </a:p>
          <a:p>
            <a:pPr indent="0">
              <a:spcBef>
                <a:spcPts val="0"/>
              </a:spcBef>
              <a:buNone/>
            </a:pPr>
            <a:r>
              <a:rPr lang="en-US" dirty="0">
                <a:solidFill>
                  <a:schemeClr val="bg1"/>
                </a:solidFill>
              </a:rPr>
              <a:t>molecules called </a:t>
            </a:r>
            <a:r>
              <a:rPr lang="en-US" b="1" dirty="0">
                <a:solidFill>
                  <a:srgbClr val="FFFF00"/>
                </a:solidFill>
              </a:rPr>
              <a:t>photons</a:t>
            </a:r>
            <a:r>
              <a:rPr lang="en-US" dirty="0">
                <a:solidFill>
                  <a:schemeClr val="bg1"/>
                </a:solidFill>
              </a:rPr>
              <a:t> , </a:t>
            </a:r>
            <a:r>
              <a:rPr lang="en-US" dirty="0">
                <a:solidFill>
                  <a:srgbClr val="FFFF00"/>
                </a:solidFill>
              </a:rPr>
              <a:t>when it fall on the cell causing the electrons to excite</a:t>
            </a:r>
            <a:r>
              <a:rPr lang="en-US" dirty="0">
                <a:solidFill>
                  <a:schemeClr val="bg1"/>
                </a:solidFill>
              </a:rPr>
              <a:t>.</a:t>
            </a:r>
          </a:p>
          <a:p>
            <a:pPr indent="0">
              <a:spcBef>
                <a:spcPts val="0"/>
              </a:spcBef>
              <a:buNone/>
            </a:pPr>
            <a:endParaRPr lang="en-US" dirty="0">
              <a:solidFill>
                <a:schemeClr val="bg1"/>
              </a:solidFill>
            </a:endParaRPr>
          </a:p>
          <a:p>
            <a:pPr indent="0">
              <a:spcBef>
                <a:spcPts val="0"/>
              </a:spcBef>
              <a:buNone/>
            </a:pPr>
            <a:r>
              <a:rPr lang="en-US" dirty="0">
                <a:solidFill>
                  <a:srgbClr val="FFFF00"/>
                </a:solidFill>
              </a:rPr>
              <a:t>If an electrical load, is connected</a:t>
            </a:r>
          </a:p>
          <a:p>
            <a:pPr indent="0">
              <a:spcBef>
                <a:spcPts val="0"/>
              </a:spcBef>
              <a:buNone/>
            </a:pPr>
            <a:r>
              <a:rPr lang="en-US" dirty="0">
                <a:solidFill>
                  <a:schemeClr val="bg1"/>
                </a:solidFill>
              </a:rPr>
              <a:t>between the top and rear contacts to the cell, </a:t>
            </a:r>
            <a:r>
              <a:rPr lang="en-US" dirty="0">
                <a:solidFill>
                  <a:srgbClr val="FFFF00"/>
                </a:solidFill>
              </a:rPr>
              <a:t>electrons will complete the circuit through this load</a:t>
            </a:r>
            <a:r>
              <a:rPr lang="en-US" dirty="0">
                <a:solidFill>
                  <a:schemeClr val="bg1"/>
                </a:solidFill>
              </a:rPr>
              <a:t>, constituting an electrical current in it.</a:t>
            </a:r>
          </a:p>
          <a:p>
            <a:pPr indent="0">
              <a:spcBef>
                <a:spcPts val="0"/>
              </a:spcBef>
              <a:buNone/>
            </a:pPr>
            <a:r>
              <a:rPr lang="en-US" b="1" dirty="0">
                <a:solidFill>
                  <a:srgbClr val="FFFF00"/>
                </a:solidFill>
              </a:rPr>
              <a:t>#video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466" y="1363167"/>
            <a:ext cx="3563143" cy="3317999"/>
          </a:xfrm>
          <a:prstGeom prst="rect">
            <a:avLst/>
          </a:prstGeom>
        </p:spPr>
      </p:pic>
      <p:pic>
        <p:nvPicPr>
          <p:cNvPr id="4" name="Picture 3"/>
          <p:cNvPicPr>
            <a:picLocks noChangeAspect="1"/>
          </p:cNvPicPr>
          <p:nvPr/>
        </p:nvPicPr>
        <p:blipFill>
          <a:blip r:embed="rId4"/>
          <a:stretch>
            <a:fillRect/>
          </a:stretch>
        </p:blipFill>
        <p:spPr>
          <a:xfrm>
            <a:off x="5416464" y="1553525"/>
            <a:ext cx="3563142" cy="3353833"/>
          </a:xfrm>
          <a:prstGeom prst="rect">
            <a:avLst/>
          </a:prstGeom>
        </p:spPr>
      </p:pic>
    </p:spTree>
    <p:extLst>
      <p:ext uri="{BB962C8B-B14F-4D97-AF65-F5344CB8AC3E}">
        <p14:creationId xmlns:p14="http://schemas.microsoft.com/office/powerpoint/2010/main" val="31706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350"/>
            <a:ext cx="7148950" cy="3025511"/>
          </a:xfrm>
        </p:spPr>
        <p:txBody>
          <a:bodyPr/>
          <a:lstStyle/>
          <a:p>
            <a:r>
              <a:rPr lang="en-US" dirty="0"/>
              <a:t>A single fuel cell is made very thin for purposes stated before. This however limits the voltage across it. </a:t>
            </a:r>
          </a:p>
          <a:p>
            <a:r>
              <a:rPr lang="en-US" dirty="0"/>
              <a:t>A typical value for the voltage is about 0.7 V when drawing a useful current. </a:t>
            </a:r>
          </a:p>
          <a:p>
            <a:r>
              <a:rPr lang="en-US" dirty="0"/>
              <a:t>A higher voltage can be achieved by connecting several cells in series which is known as a stack. </a:t>
            </a:r>
          </a:p>
          <a:p>
            <a:r>
              <a:rPr lang="en-US" dirty="0"/>
              <a:t>The easiest way of doing this is to connect the edge of the anode to the cathode of the next cell,  With this configuration the electrons have to travel across the surface of the electrode to the edge.</a:t>
            </a:r>
          </a:p>
          <a:p>
            <a:r>
              <a:rPr lang="en-US" dirty="0"/>
              <a:t> Even if the electrodes are good conductors there will be a voltage drop. This drop will be substantial in comparison to the low cell voltage and therefore this method is not used unless the current is very small.</a:t>
            </a:r>
            <a:br>
              <a:rPr lang="en-US" dirty="0"/>
            </a:br>
            <a:endParaRPr lang="en-US" dirty="0"/>
          </a:p>
        </p:txBody>
      </p:sp>
    </p:spTree>
    <p:extLst>
      <p:ext uri="{BB962C8B-B14F-4D97-AF65-F5344CB8AC3E}">
        <p14:creationId xmlns:p14="http://schemas.microsoft.com/office/powerpoint/2010/main" val="271820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987150" cy="1409350"/>
          </a:xfrm>
        </p:spPr>
        <p:txBody>
          <a:bodyPr/>
          <a:lstStyle/>
          <a:p>
            <a:r>
              <a:rPr lang="en-US" b="1" dirty="0">
                <a:latin typeface="Garamond" panose="02020404030301010803" pitchFamily="18" charset="0"/>
              </a:rPr>
              <a:t>Bipolar series connection</a:t>
            </a:r>
            <a:br>
              <a:rPr lang="en-US" b="1" dirty="0">
                <a:latin typeface="Garamond" panose="02020404030301010803" pitchFamily="18" charset="0"/>
              </a:rPr>
            </a:br>
            <a:endParaRPr lang="en-US" b="1" dirty="0">
              <a:latin typeface="Garamond" panose="020204040303010108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3762" y="819150"/>
            <a:ext cx="4858826" cy="4052498"/>
          </a:xfrm>
        </p:spPr>
      </p:pic>
    </p:spTree>
    <p:extLst>
      <p:ext uri="{BB962C8B-B14F-4D97-AF65-F5344CB8AC3E}">
        <p14:creationId xmlns:p14="http://schemas.microsoft.com/office/powerpoint/2010/main" val="57358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85752"/>
            <a:ext cx="8458200" cy="3025511"/>
          </a:xfrm>
        </p:spPr>
        <p:txBody>
          <a:bodyPr/>
          <a:lstStyle/>
          <a:p>
            <a:r>
              <a:rPr lang="en-US" dirty="0"/>
              <a:t>A better solution for the construction of a stack is to make the connections with bipolar plates made from materials with good conductivity such as graphite or stainless steel.</a:t>
            </a:r>
          </a:p>
          <a:p>
            <a:r>
              <a:rPr lang="en-US" dirty="0"/>
              <a:t>These plates make connections all over one cathode to the anode of the next cell, hence bipolar. </a:t>
            </a:r>
          </a:p>
          <a:p>
            <a:r>
              <a:rPr lang="en-US" dirty="0"/>
              <a:t>The conditions that they must fulfill are that there has to be a good electric connection between the electrodes and that the different gases must be separated.</a:t>
            </a:r>
            <a:br>
              <a:rPr lang="en-US" dirty="0"/>
            </a:br>
            <a:r>
              <a:rPr lang="en-US" dirty="0"/>
              <a:t>In the bipolar plates there are normally horizontal channels used to feed oxygen to the cathode and vertical channels to feed hydrogen to the anode</a:t>
            </a:r>
          </a:p>
          <a:p>
            <a:r>
              <a:rPr lang="en-US" dirty="0"/>
              <a:t> When assembling the stack with bipolar plates a solid block is formed where the current flows more or less straight through the cells instead of across the surface, resulting in better efficiency. The block also becomes more robust and strong due to that the electrodes are better.</a:t>
            </a:r>
          </a:p>
        </p:txBody>
      </p:sp>
    </p:spTree>
    <p:extLst>
      <p:ext uri="{BB962C8B-B14F-4D97-AF65-F5344CB8AC3E}">
        <p14:creationId xmlns:p14="http://schemas.microsoft.com/office/powerpoint/2010/main" val="331137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Garamond" panose="02020404030301010803" pitchFamily="18" charset="0"/>
              </a:rPr>
              <a:t>Structure of a fuel cell with edge seals to prevent leakage of the gas at the edges of the electrodes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589" y="1832240"/>
            <a:ext cx="5266525" cy="3025775"/>
          </a:xfrm>
        </p:spPr>
      </p:pic>
    </p:spTree>
    <p:extLst>
      <p:ext uri="{BB962C8B-B14F-4D97-AF65-F5344CB8AC3E}">
        <p14:creationId xmlns:p14="http://schemas.microsoft.com/office/powerpoint/2010/main" val="412983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09550"/>
            <a:ext cx="7148950" cy="3025511"/>
          </a:xfrm>
        </p:spPr>
        <p:txBody>
          <a:bodyPr/>
          <a:lstStyle/>
          <a:p>
            <a:r>
              <a:rPr lang="en-US" dirty="0"/>
              <a:t>In reality, when designing a stack with bipolar plates further considerations have to be done. </a:t>
            </a:r>
          </a:p>
          <a:p>
            <a:r>
              <a:rPr lang="en-US" dirty="0"/>
              <a:t>The difficulties include supply and leakage of the gases. As mentioned before the electrodes are made porous to allow the gas to pass through it.</a:t>
            </a:r>
          </a:p>
          <a:p>
            <a:r>
              <a:rPr lang="en-US" dirty="0"/>
              <a:t> A result of this is that the gas can leak out of the edges of the electrodes. The solution to this problem is to seal the edges. This is done by making the electrodes smaller than the electrolyte and then fitting a sealing gasket around them. </a:t>
            </a:r>
            <a:br>
              <a:rPr lang="en-US" dirty="0"/>
            </a:br>
            <a:br>
              <a:rPr lang="en-US" dirty="0"/>
            </a:br>
            <a:endParaRPr lang="en-US" dirty="0"/>
          </a:p>
        </p:txBody>
      </p:sp>
    </p:spTree>
    <p:extLst>
      <p:ext uri="{BB962C8B-B14F-4D97-AF65-F5344CB8AC3E}">
        <p14:creationId xmlns:p14="http://schemas.microsoft.com/office/powerpoint/2010/main" val="113527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422888"/>
            <a:ext cx="7010400" cy="686721"/>
          </a:xfrm>
        </p:spPr>
        <p:txBody>
          <a:bodyPr/>
          <a:lstStyle/>
          <a:p>
            <a:pPr algn="l"/>
            <a:r>
              <a:rPr lang="en-US" b="1" dirty="0">
                <a:latin typeface="Garamond" panose="02020404030301010803" pitchFamily="18" charset="0"/>
              </a:rPr>
              <a:t>Table of contents:</a:t>
            </a:r>
            <a:br>
              <a:rPr lang="en-US" dirty="0"/>
            </a:br>
            <a:br>
              <a:rPr lang="en-US" dirty="0"/>
            </a:br>
            <a:endParaRPr lang="en-US" dirty="0"/>
          </a:p>
        </p:txBody>
      </p:sp>
      <p:sp>
        <p:nvSpPr>
          <p:cNvPr id="3" name="Text Placeholder 2"/>
          <p:cNvSpPr>
            <a:spLocks noGrp="1"/>
          </p:cNvSpPr>
          <p:nvPr>
            <p:ph type="body" idx="1"/>
          </p:nvPr>
        </p:nvSpPr>
        <p:spPr>
          <a:xfrm>
            <a:off x="699650" y="1273996"/>
            <a:ext cx="7148950" cy="3583753"/>
          </a:xfrm>
        </p:spPr>
        <p:txBody>
          <a:bodyPr/>
          <a:lstStyle/>
          <a:p>
            <a:pPr indent="0">
              <a:buNone/>
            </a:pPr>
            <a:r>
              <a:rPr lang="en-US" b="1" dirty="0">
                <a:latin typeface="Times New Roman" panose="02020603050405020304" pitchFamily="18" charset="0"/>
                <a:cs typeface="Times New Roman" panose="02020603050405020304" pitchFamily="18" charset="0"/>
              </a:rPr>
              <a:t>1- Cycle.</a:t>
            </a:r>
          </a:p>
          <a:p>
            <a:pPr indent="0">
              <a:buNone/>
            </a:pPr>
            <a:r>
              <a:rPr lang="en-US" b="1" dirty="0">
                <a:latin typeface="Times New Roman" panose="02020603050405020304" pitchFamily="18" charset="0"/>
                <a:cs typeface="Times New Roman" panose="02020603050405020304" pitchFamily="18" charset="0"/>
              </a:rPr>
              <a:t>2- Fuel Cell.</a:t>
            </a:r>
          </a:p>
          <a:p>
            <a:pPr indent="0">
              <a:buNone/>
            </a:pPr>
            <a:r>
              <a:rPr lang="en-US" b="1" dirty="0">
                <a:latin typeface="Times New Roman" panose="02020603050405020304" pitchFamily="18" charset="0"/>
                <a:cs typeface="Times New Roman" panose="02020603050405020304" pitchFamily="18" charset="0"/>
              </a:rPr>
              <a:t>3- Electrolyser.</a:t>
            </a:r>
          </a:p>
          <a:p>
            <a:pPr indent="0">
              <a:buNone/>
            </a:pPr>
            <a:r>
              <a:rPr lang="en-US" b="1" dirty="0">
                <a:latin typeface="Times New Roman" panose="02020603050405020304" pitchFamily="18" charset="0"/>
                <a:cs typeface="Times New Roman" panose="02020603050405020304" pitchFamily="18" charset="0"/>
              </a:rPr>
              <a:t>4- Hydrogen Storage Problem</a:t>
            </a:r>
          </a:p>
          <a:p>
            <a:pPr indent="0">
              <a:buNone/>
            </a:pPr>
            <a:r>
              <a:rPr lang="en-US" b="1" dirty="0">
                <a:latin typeface="Times New Roman" panose="02020603050405020304" pitchFamily="18" charset="0"/>
                <a:cs typeface="Times New Roman" panose="02020603050405020304" pitchFamily="18" charset="0"/>
              </a:rPr>
              <a:t>5- Battery.</a:t>
            </a:r>
          </a:p>
          <a:p>
            <a:pPr indent="0">
              <a:buNone/>
            </a:pPr>
            <a:r>
              <a:rPr lang="en-US" b="1" dirty="0">
                <a:latin typeface="Times New Roman" panose="02020603050405020304" pitchFamily="18" charset="0"/>
                <a:cs typeface="Times New Roman" panose="02020603050405020304" pitchFamily="18" charset="0"/>
              </a:rPr>
              <a:t>6- Motor.</a:t>
            </a:r>
          </a:p>
          <a:p>
            <a:pPr indent="0">
              <a:buNone/>
            </a:pPr>
            <a:r>
              <a:rPr lang="en-US" b="1" dirty="0">
                <a:latin typeface="Times New Roman" panose="02020603050405020304" pitchFamily="18" charset="0"/>
                <a:cs typeface="Times New Roman" panose="02020603050405020304" pitchFamily="18" charset="0"/>
              </a:rPr>
              <a:t>7- Wind Turbine</a:t>
            </a:r>
          </a:p>
          <a:p>
            <a:pPr indent="0">
              <a:buNone/>
            </a:pPr>
            <a:r>
              <a:rPr lang="en-US" b="1" dirty="0">
                <a:latin typeface="Times New Roman" panose="02020603050405020304" pitchFamily="18" charset="0"/>
                <a:cs typeface="Times New Roman" panose="02020603050405020304" pitchFamily="18" charset="0"/>
              </a:rPr>
              <a:t>8- PV.</a:t>
            </a:r>
            <a:endParaRPr lang="ar-EG" b="1" dirty="0">
              <a:latin typeface="Times New Roman" panose="02020603050405020304" pitchFamily="18" charset="0"/>
              <a:cs typeface="Times New Roman" panose="02020603050405020304" pitchFamily="18" charset="0"/>
            </a:endParaRPr>
          </a:p>
          <a:p>
            <a:pPr indent="0">
              <a:buNone/>
            </a:pPr>
            <a:r>
              <a:rPr lang="en-US" b="1" dirty="0">
                <a:latin typeface="Times New Roman" panose="02020603050405020304" pitchFamily="18" charset="0"/>
                <a:cs typeface="Times New Roman" panose="02020603050405020304" pitchFamily="18" charset="0"/>
              </a:rPr>
              <a:t>9- I Club Proposal.</a:t>
            </a:r>
          </a:p>
        </p:txBody>
      </p:sp>
    </p:spTree>
    <p:extLst>
      <p:ext uri="{BB962C8B-B14F-4D97-AF65-F5344CB8AC3E}">
        <p14:creationId xmlns:p14="http://schemas.microsoft.com/office/powerpoint/2010/main" val="233353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33352"/>
            <a:ext cx="9067800" cy="3025511"/>
          </a:xfrm>
        </p:spPr>
        <p:txBody>
          <a:bodyPr/>
          <a:lstStyle/>
          <a:p>
            <a:r>
              <a:rPr lang="en-US" dirty="0"/>
              <a:t>When supplying fuel and oxygen to a fuel cell stack, where the edges of the electrodes are sealed, </a:t>
            </a:r>
            <a:r>
              <a:rPr lang="en-US" dirty="0">
                <a:solidFill>
                  <a:srgbClr val="FFFF00"/>
                </a:solidFill>
              </a:rPr>
              <a:t>four manifolds</a:t>
            </a:r>
            <a:r>
              <a:rPr lang="en-US" dirty="0"/>
              <a:t>, one at each side, are used. </a:t>
            </a:r>
            <a:endParaRPr lang="ar-EG" dirty="0"/>
          </a:p>
          <a:p>
            <a:r>
              <a:rPr lang="en-US" dirty="0"/>
              <a:t>Because of the seals the </a:t>
            </a:r>
            <a:r>
              <a:rPr lang="en-US" dirty="0">
                <a:solidFill>
                  <a:srgbClr val="FFFF00"/>
                </a:solidFill>
              </a:rPr>
              <a:t>hydrogen fed vertically </a:t>
            </a:r>
            <a:r>
              <a:rPr lang="en-US" dirty="0"/>
              <a:t>only comes in contact with the anodes and the </a:t>
            </a:r>
            <a:r>
              <a:rPr lang="en-US" dirty="0">
                <a:solidFill>
                  <a:srgbClr val="FFFF00"/>
                </a:solidFill>
              </a:rPr>
              <a:t>oxygen fed horizontally </a:t>
            </a:r>
            <a:r>
              <a:rPr lang="en-US" dirty="0"/>
              <a:t>only comes in contact with the cathodes. </a:t>
            </a:r>
            <a:endParaRPr lang="ar-EG" dirty="0"/>
          </a:p>
          <a:p>
            <a:r>
              <a:rPr lang="en-US" dirty="0"/>
              <a:t>The main advantage is the simplicity of it. However </a:t>
            </a:r>
          </a:p>
          <a:p>
            <a:r>
              <a:rPr lang="en-US" dirty="0"/>
              <a:t>There are two important </a:t>
            </a:r>
            <a:r>
              <a:rPr lang="en-US" b="1" dirty="0"/>
              <a:t>disadvantages</a:t>
            </a:r>
            <a:r>
              <a:rPr lang="en-US" dirty="0"/>
              <a:t>. The first one is the problem regarding the cooling of the system. It is difficult to supply some kind of extra cooling and therefore the cells have to be cooled using the air passing through the cathodes. This leads to that the air has to be supplied at a higher rate than necessary. In some cases this is enough to cool the cells but energy is wasted. </a:t>
            </a:r>
          </a:p>
          <a:p>
            <a:r>
              <a:rPr lang="en-US" dirty="0"/>
              <a:t>The second disadvantage concerns the gasket around the edges of the electrode. At the points where there is a channel it is not pressed down evenly which can cause a leakage of the gases .</a:t>
            </a:r>
          </a:p>
        </p:txBody>
      </p:sp>
    </p:spTree>
    <p:extLst>
      <p:ext uri="{BB962C8B-B14F-4D97-AF65-F5344CB8AC3E}">
        <p14:creationId xmlns:p14="http://schemas.microsoft.com/office/powerpoint/2010/main" val="904462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144" y="285750"/>
            <a:ext cx="7010400" cy="1409350"/>
          </a:xfrm>
        </p:spPr>
        <p:txBody>
          <a:bodyPr/>
          <a:lstStyle/>
          <a:p>
            <a:r>
              <a:rPr lang="en-US" b="1" dirty="0">
                <a:latin typeface="Garamond" panose="02020404030301010803" pitchFamily="18" charset="0"/>
              </a:rPr>
              <a:t>Fuel cell stack with external </a:t>
            </a:r>
            <a:r>
              <a:rPr lang="en-US" b="1" dirty="0" err="1">
                <a:latin typeface="Garamond" panose="02020404030301010803" pitchFamily="18" charset="0"/>
              </a:rPr>
              <a:t>manifolding</a:t>
            </a:r>
            <a:r>
              <a:rPr lang="en-US" b="1" dirty="0">
                <a:latin typeface="Garamond" panose="02020404030301010803" pitchFamily="18" charset="0"/>
              </a:rPr>
              <a:t>. </a:t>
            </a:r>
            <a:br>
              <a:rPr lang="en-US" b="1" dirty="0">
                <a:latin typeface="Garamond" panose="02020404030301010803" pitchFamily="18" charset="0"/>
              </a:rPr>
            </a:br>
            <a:endParaRPr lang="en-US" b="1" dirty="0">
              <a:latin typeface="Garamond" panose="020204040303010108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6944" y="1581152"/>
            <a:ext cx="4114800" cy="3462951"/>
          </a:xfrm>
        </p:spPr>
      </p:pic>
    </p:spTree>
    <p:extLst>
      <p:ext uri="{BB962C8B-B14F-4D97-AF65-F5344CB8AC3E}">
        <p14:creationId xmlns:p14="http://schemas.microsoft.com/office/powerpoint/2010/main" val="235232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Garamond" panose="02020404030301010803" pitchFamily="18" charset="0"/>
              </a:rPr>
              <a:t>Advantages and Drawbacks </a:t>
            </a:r>
          </a:p>
        </p:txBody>
      </p:sp>
    </p:spTree>
    <p:extLst>
      <p:ext uri="{BB962C8B-B14F-4D97-AF65-F5344CB8AC3E}">
        <p14:creationId xmlns:p14="http://schemas.microsoft.com/office/powerpoint/2010/main" val="99163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Advantages </a:t>
            </a:r>
          </a:p>
        </p:txBody>
      </p:sp>
      <p:sp>
        <p:nvSpPr>
          <p:cNvPr id="3" name="Content Placeholder 2"/>
          <p:cNvSpPr>
            <a:spLocks noGrp="1"/>
          </p:cNvSpPr>
          <p:nvPr>
            <p:ph idx="1"/>
          </p:nvPr>
        </p:nvSpPr>
        <p:spPr>
          <a:xfrm>
            <a:off x="699650" y="1832240"/>
            <a:ext cx="8215750" cy="3025511"/>
          </a:xfrm>
        </p:spPr>
        <p:txBody>
          <a:bodyPr/>
          <a:lstStyle/>
          <a:p>
            <a:r>
              <a:rPr lang="en-US" dirty="0"/>
              <a:t>Low emissions</a:t>
            </a:r>
          </a:p>
          <a:p>
            <a:r>
              <a:rPr lang="en-US" dirty="0"/>
              <a:t>More efficient compared to a conventional internal combustion engine</a:t>
            </a:r>
          </a:p>
          <a:p>
            <a:r>
              <a:rPr lang="en-US" dirty="0"/>
              <a:t>Simplicity, few if any moving parts</a:t>
            </a:r>
          </a:p>
          <a:p>
            <a:r>
              <a:rPr lang="en-US" dirty="0"/>
              <a:t> Reliable and long lasting system</a:t>
            </a:r>
          </a:p>
          <a:p>
            <a:r>
              <a:rPr lang="en-US" dirty="0"/>
              <a:t>Silent </a:t>
            </a:r>
            <a:br>
              <a:rPr lang="en-US" dirty="0"/>
            </a:br>
            <a:endParaRPr lang="en-US" dirty="0"/>
          </a:p>
        </p:txBody>
      </p:sp>
    </p:spTree>
    <p:extLst>
      <p:ext uri="{BB962C8B-B14F-4D97-AF65-F5344CB8AC3E}">
        <p14:creationId xmlns:p14="http://schemas.microsoft.com/office/powerpoint/2010/main" val="361648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Drawbacks</a:t>
            </a:r>
            <a:r>
              <a:rPr lang="en-US" dirty="0">
                <a:latin typeface="Garamond" panose="02020404030301010803" pitchFamily="18" charset="0"/>
              </a:rPr>
              <a:t> </a:t>
            </a:r>
          </a:p>
        </p:txBody>
      </p:sp>
      <p:sp>
        <p:nvSpPr>
          <p:cNvPr id="3" name="Content Placeholder 2"/>
          <p:cNvSpPr>
            <a:spLocks noGrp="1"/>
          </p:cNvSpPr>
          <p:nvPr>
            <p:ph idx="1"/>
          </p:nvPr>
        </p:nvSpPr>
        <p:spPr/>
        <p:txBody>
          <a:bodyPr/>
          <a:lstStyle/>
          <a:p>
            <a:r>
              <a:rPr lang="en-US" dirty="0"/>
              <a:t>Lifetime</a:t>
            </a:r>
          </a:p>
          <a:p>
            <a:r>
              <a:rPr lang="en-US" dirty="0"/>
              <a:t>Cost</a:t>
            </a:r>
          </a:p>
          <a:p>
            <a:r>
              <a:rPr lang="en-US" dirty="0"/>
              <a:t>Hydrogen has to be produced.</a:t>
            </a:r>
          </a:p>
          <a:p>
            <a:r>
              <a:rPr lang="en-US" dirty="0"/>
              <a:t>Not yet available infrastructure for hydrogen .</a:t>
            </a:r>
            <a:br>
              <a:rPr lang="en-US" dirty="0"/>
            </a:br>
            <a:endParaRPr lang="en-US" dirty="0"/>
          </a:p>
        </p:txBody>
      </p:sp>
    </p:spTree>
    <p:extLst>
      <p:ext uri="{BB962C8B-B14F-4D97-AF65-F5344CB8AC3E}">
        <p14:creationId xmlns:p14="http://schemas.microsoft.com/office/powerpoint/2010/main" val="372213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3724EDE-12DC-4E80-A08F-E00AA1054BED}"/>
              </a:ext>
            </a:extLst>
          </p:cNvPr>
          <p:cNvSpPr txBox="1">
            <a:spLocks/>
          </p:cNvSpPr>
          <p:nvPr/>
        </p:nvSpPr>
        <p:spPr>
          <a:xfrm>
            <a:off x="838200" y="32906"/>
            <a:ext cx="7010400" cy="854080"/>
          </a:xfrm>
          <a:prstGeom prst="rect">
            <a:avLst/>
          </a:prstGeom>
          <a:noFill/>
          <a:ln>
            <a:noFill/>
          </a:ln>
        </p:spPr>
        <p:txBody>
          <a:bodyPr wrap="square" lIns="68569" tIns="68569" rIns="68569" bIns="68569" anchor="t"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BBD5"/>
              </a:buClr>
              <a:buSzPct val="100000"/>
              <a:buFont typeface="Nixie One"/>
              <a:buNone/>
              <a:defRPr sz="4000" b="0" i="0" u="none" strike="noStrike" cap="none">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r>
              <a:rPr lang="en-US" sz="4050" b="1" i="1" dirty="0">
                <a:latin typeface="Garamond" panose="02020404030301010803" pitchFamily="18" charset="0"/>
              </a:rPr>
              <a:t>Fuel Cell Model</a:t>
            </a:r>
          </a:p>
        </p:txBody>
      </p:sp>
      <p:sp>
        <p:nvSpPr>
          <p:cNvPr id="5" name="Content Placeholder 4">
            <a:extLst>
              <a:ext uri="{FF2B5EF4-FFF2-40B4-BE49-F238E27FC236}">
                <a16:creationId xmlns:a16="http://schemas.microsoft.com/office/drawing/2014/main" id="{22FCDBF7-653E-4A03-BDD1-154B0EADEFA9}"/>
              </a:ext>
            </a:extLst>
          </p:cNvPr>
          <p:cNvSpPr>
            <a:spLocks noGrp="1"/>
          </p:cNvSpPr>
          <p:nvPr>
            <p:ph idx="1"/>
          </p:nvPr>
        </p:nvSpPr>
        <p:spPr>
          <a:xfrm>
            <a:off x="768925" y="673552"/>
            <a:ext cx="7148950" cy="3544934"/>
          </a:xfrm>
        </p:spPr>
        <p:txBody>
          <a:bodyPr numCol="2"/>
          <a:lstStyle/>
          <a:p>
            <a:pPr>
              <a:buNone/>
            </a:pPr>
            <a:endParaRPr lang="en-US" dirty="0"/>
          </a:p>
          <a:p>
            <a:pPr>
              <a:buNone/>
            </a:pPr>
            <a:r>
              <a:rPr lang="en-US" sz="1800" dirty="0"/>
              <a:t>      </a:t>
            </a:r>
            <a:r>
              <a:rPr lang="en-US" sz="3000" b="1" i="1" u="sng" dirty="0">
                <a:solidFill>
                  <a:srgbClr val="FF0000"/>
                </a:solidFill>
              </a:rPr>
              <a:t>INPUT </a:t>
            </a:r>
            <a:r>
              <a:rPr lang="en-US" sz="1800" dirty="0"/>
              <a:t>                                                                        </a:t>
            </a:r>
          </a:p>
          <a:p>
            <a:pPr>
              <a:buNone/>
            </a:pPr>
            <a:r>
              <a:rPr lang="en-US" sz="1800" dirty="0"/>
              <a:t>         </a:t>
            </a:r>
            <a:br>
              <a:rPr lang="en-US" sz="1800" dirty="0"/>
            </a:br>
            <a:r>
              <a:rPr lang="en-US" sz="1800" dirty="0"/>
              <a:t>Required Power </a:t>
            </a:r>
          </a:p>
          <a:p>
            <a:pPr>
              <a:buNone/>
            </a:pPr>
            <a:r>
              <a:rPr lang="en-US" sz="1800" dirty="0"/>
              <a:t>        </a:t>
            </a:r>
            <a:br>
              <a:rPr lang="en-US" sz="1800" dirty="0"/>
            </a:br>
            <a:r>
              <a:rPr lang="en-US" sz="1800" dirty="0"/>
              <a:t>Required Voltage                                                                           </a:t>
            </a:r>
          </a:p>
        </p:txBody>
      </p:sp>
      <p:sp>
        <p:nvSpPr>
          <p:cNvPr id="6" name="Rectangle 5">
            <a:extLst>
              <a:ext uri="{FF2B5EF4-FFF2-40B4-BE49-F238E27FC236}">
                <a16:creationId xmlns:a16="http://schemas.microsoft.com/office/drawing/2014/main" id="{B9D315B1-4DBC-4450-9BCB-FB8183E2904A}"/>
              </a:ext>
            </a:extLst>
          </p:cNvPr>
          <p:cNvSpPr/>
          <p:nvPr/>
        </p:nvSpPr>
        <p:spPr>
          <a:xfrm>
            <a:off x="2599806" y="1040785"/>
            <a:ext cx="3642851" cy="3647595"/>
          </a:xfrm>
          <a:prstGeom prst="rect">
            <a:avLst/>
          </a:prstGeom>
          <a:ln/>
        </p:spPr>
        <p:style>
          <a:lnRef idx="0">
            <a:schemeClr val="accent1"/>
          </a:lnRef>
          <a:fillRef idx="3">
            <a:schemeClr val="accent1"/>
          </a:fillRef>
          <a:effectRef idx="3">
            <a:schemeClr val="accent1"/>
          </a:effectRef>
          <a:fontRef idx="minor">
            <a:schemeClr val="lt1"/>
          </a:fontRef>
        </p:style>
        <p:txBody>
          <a:bodyPr rtlCol="0" anchor="t"/>
          <a:lstStyle/>
          <a:p>
            <a:r>
              <a:rPr lang="en-US" sz="2400" b="1" u="sng"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Fuel Cell Specifications:</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Operating Temperature (T)</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Gibbs free energy value (G)</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Hydrogen &amp; Air Pressures in </a:t>
            </a:r>
            <a:r>
              <a:rPr lang="en-US" sz="1575"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atm</a:t>
            </a:r>
            <a:endPar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Internal Resistance (r) </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Charge Transfer Coefficient(</a:t>
            </a:r>
            <a:r>
              <a:rPr lang="el-GR"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α</a:t>
            </a: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Amplification Constant(</a:t>
            </a:r>
            <a:r>
              <a:rPr lang="el-GR"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α</a:t>
            </a:r>
            <a:r>
              <a:rPr lang="en-US" sz="1575" b="1" baseline="-25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1</a:t>
            </a: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Exchange Current density(i</a:t>
            </a:r>
            <a:r>
              <a:rPr lang="en-US" sz="1575" b="1" baseline="-25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0</a:t>
            </a: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endParaRPr lang="en-US" sz="1575" b="1" baseline="-25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Limiting Current Density(</a:t>
            </a:r>
            <a:r>
              <a:rPr lang="en-US" sz="1575" b="1"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i</a:t>
            </a:r>
            <a:r>
              <a:rPr lang="en-US" sz="1575" b="1" baseline="-250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L</a:t>
            </a: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marL="385763" indent="-385763">
              <a:lnSpc>
                <a:spcPct val="150000"/>
              </a:lnSpc>
              <a:buFont typeface="+mj-lt"/>
              <a:buAutoNum type="arabicPeriod"/>
            </a:pPr>
            <a:r>
              <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Mass Transport Constant (K)</a:t>
            </a:r>
          </a:p>
          <a:p>
            <a:pPr marL="385763" indent="-385763">
              <a:buFont typeface="+mj-lt"/>
              <a:buAutoNum type="arabicPeriod"/>
            </a:pPr>
            <a:endParaRPr lang="en-US" sz="1575"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385763" indent="-385763">
              <a:buFont typeface="+mj-lt"/>
              <a:buAutoNum type="arabicPeriod"/>
            </a:pPr>
            <a:endParaRPr lang="en-US" sz="1575" b="1" u="sng"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FC9A4CB0-87AA-4CC1-8086-7B3C6AD11A19}"/>
              </a:ext>
            </a:extLst>
          </p:cNvPr>
          <p:cNvCxnSpPr>
            <a:cxnSpLocks/>
          </p:cNvCxnSpPr>
          <p:nvPr/>
        </p:nvCxnSpPr>
        <p:spPr>
          <a:xfrm>
            <a:off x="838200" y="2332461"/>
            <a:ext cx="1643149"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6C44854-3F1A-4E72-8288-FE4764794303}"/>
              </a:ext>
            </a:extLst>
          </p:cNvPr>
          <p:cNvCxnSpPr>
            <a:cxnSpLocks/>
          </p:cNvCxnSpPr>
          <p:nvPr/>
        </p:nvCxnSpPr>
        <p:spPr>
          <a:xfrm>
            <a:off x="838200" y="3004349"/>
            <a:ext cx="1643149"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7AFFC43E-90FD-47CB-A519-A91FEE287EE8}"/>
              </a:ext>
            </a:extLst>
          </p:cNvPr>
          <p:cNvSpPr txBox="1"/>
          <p:nvPr/>
        </p:nvSpPr>
        <p:spPr>
          <a:xfrm>
            <a:off x="6242657" y="1040786"/>
            <a:ext cx="2782889" cy="3323987"/>
          </a:xfrm>
          <a:prstGeom prst="rect">
            <a:avLst/>
          </a:prstGeom>
          <a:noFill/>
        </p:spPr>
        <p:txBody>
          <a:bodyPr wrap="square" rtlCol="0">
            <a:spAutoFit/>
          </a:bodyPr>
          <a:lstStyle/>
          <a:p>
            <a:r>
              <a:rPr lang="en-US" sz="3000" b="1" i="1" u="sng" dirty="0">
                <a:solidFill>
                  <a:srgbClr val="FF0000"/>
                </a:solidFill>
                <a:latin typeface="Times New Roman" panose="02020603050405020304" pitchFamily="18" charset="0"/>
                <a:cs typeface="Times New Roman" panose="02020603050405020304" pitchFamily="18" charset="0"/>
                <a:sym typeface="Muli"/>
              </a:rPr>
              <a:t>OUTPUT</a:t>
            </a:r>
          </a:p>
          <a:p>
            <a:br>
              <a:rPr lang="en-US" sz="1800" dirty="0">
                <a:solidFill>
                  <a:srgbClr val="C6DAEC"/>
                </a:solidFill>
                <a:latin typeface="Times New Roman" panose="02020603050405020304" pitchFamily="18" charset="0"/>
                <a:cs typeface="Times New Roman" panose="02020603050405020304" pitchFamily="18" charset="0"/>
              </a:rPr>
            </a:br>
            <a:r>
              <a:rPr lang="en-US" sz="1800" dirty="0">
                <a:solidFill>
                  <a:srgbClr val="C6DAEC"/>
                </a:solidFill>
                <a:latin typeface="Times New Roman" panose="02020603050405020304" pitchFamily="18" charset="0"/>
                <a:cs typeface="Times New Roman" panose="02020603050405020304" pitchFamily="18" charset="0"/>
              </a:rPr>
              <a:t>No of Cells (N)</a:t>
            </a:r>
            <a:br>
              <a:rPr lang="en-US" sz="1800" dirty="0">
                <a:solidFill>
                  <a:srgbClr val="C6DAEC"/>
                </a:solidFill>
                <a:latin typeface="Times New Roman" panose="02020603050405020304" pitchFamily="18" charset="0"/>
                <a:cs typeface="Times New Roman" panose="02020603050405020304" pitchFamily="18" charset="0"/>
              </a:rPr>
            </a:br>
            <a:br>
              <a:rPr lang="en-US" sz="1800" dirty="0">
                <a:solidFill>
                  <a:srgbClr val="C6DAEC"/>
                </a:solidFill>
                <a:latin typeface="Times New Roman" panose="02020603050405020304" pitchFamily="18" charset="0"/>
                <a:cs typeface="Times New Roman" panose="02020603050405020304" pitchFamily="18" charset="0"/>
              </a:rPr>
            </a:br>
            <a:r>
              <a:rPr lang="en-US" sz="1800" dirty="0">
                <a:solidFill>
                  <a:srgbClr val="C6DAEC"/>
                </a:solidFill>
                <a:latin typeface="Times New Roman" panose="02020603050405020304" pitchFamily="18" charset="0"/>
                <a:cs typeface="Times New Roman" panose="02020603050405020304" pitchFamily="18" charset="0"/>
              </a:rPr>
              <a:t>Cell Area (A)</a:t>
            </a:r>
            <a:br>
              <a:rPr lang="en-US" sz="1800" dirty="0">
                <a:solidFill>
                  <a:srgbClr val="C6DAEC"/>
                </a:solidFill>
                <a:latin typeface="Times New Roman" panose="02020603050405020304" pitchFamily="18" charset="0"/>
                <a:cs typeface="Times New Roman" panose="02020603050405020304" pitchFamily="18" charset="0"/>
              </a:rPr>
            </a:br>
            <a:br>
              <a:rPr lang="en-US" sz="1800" dirty="0">
                <a:solidFill>
                  <a:srgbClr val="C6DAEC"/>
                </a:solidFill>
                <a:latin typeface="Times New Roman" panose="02020603050405020304" pitchFamily="18" charset="0"/>
                <a:cs typeface="Times New Roman" panose="02020603050405020304" pitchFamily="18" charset="0"/>
              </a:rPr>
            </a:br>
            <a:r>
              <a:rPr lang="en-US" sz="1800" dirty="0">
                <a:solidFill>
                  <a:srgbClr val="C6DAEC"/>
                </a:solidFill>
                <a:latin typeface="Times New Roman" panose="02020603050405020304" pitchFamily="18" charset="0"/>
                <a:cs typeface="Times New Roman" panose="02020603050405020304" pitchFamily="18" charset="0"/>
              </a:rPr>
              <a:t>Current (I)</a:t>
            </a:r>
            <a:br>
              <a:rPr lang="en-US" sz="1800" dirty="0">
                <a:solidFill>
                  <a:srgbClr val="C6DAEC"/>
                </a:solidFill>
                <a:latin typeface="Times New Roman" panose="02020603050405020304" pitchFamily="18" charset="0"/>
                <a:cs typeface="Times New Roman" panose="02020603050405020304" pitchFamily="18" charset="0"/>
              </a:rPr>
            </a:br>
            <a:br>
              <a:rPr lang="en-US" sz="1800" dirty="0">
                <a:solidFill>
                  <a:srgbClr val="C6DAEC"/>
                </a:solidFill>
                <a:latin typeface="Times New Roman" panose="02020603050405020304" pitchFamily="18" charset="0"/>
                <a:cs typeface="Times New Roman" panose="02020603050405020304" pitchFamily="18" charset="0"/>
              </a:rPr>
            </a:br>
            <a:r>
              <a:rPr lang="en-US" sz="1800" dirty="0">
                <a:solidFill>
                  <a:srgbClr val="C6DAEC"/>
                </a:solidFill>
                <a:latin typeface="Times New Roman" panose="02020603050405020304" pitchFamily="18" charset="0"/>
                <a:cs typeface="Times New Roman" panose="02020603050405020304" pitchFamily="18" charset="0"/>
              </a:rPr>
              <a:t>Polarization Curve</a:t>
            </a:r>
            <a:br>
              <a:rPr lang="en-US" sz="1800" dirty="0">
                <a:solidFill>
                  <a:srgbClr val="C6DAEC"/>
                </a:solidFill>
                <a:latin typeface="Times New Roman" panose="02020603050405020304" pitchFamily="18" charset="0"/>
                <a:cs typeface="Times New Roman" panose="02020603050405020304" pitchFamily="18" charset="0"/>
              </a:rPr>
            </a:br>
            <a:br>
              <a:rPr lang="en-US" sz="1800" dirty="0">
                <a:solidFill>
                  <a:srgbClr val="C6DAEC"/>
                </a:solidFill>
                <a:latin typeface="Times New Roman" panose="02020603050405020304" pitchFamily="18" charset="0"/>
                <a:cs typeface="Times New Roman" panose="02020603050405020304" pitchFamily="18" charset="0"/>
              </a:rPr>
            </a:br>
            <a:r>
              <a:rPr lang="en-US" sz="1800" dirty="0">
                <a:solidFill>
                  <a:srgbClr val="C6DAEC"/>
                </a:solidFill>
                <a:latin typeface="Times New Roman" panose="02020603050405020304" pitchFamily="18" charset="0"/>
                <a:cs typeface="Times New Roman" panose="02020603050405020304" pitchFamily="18" charset="0"/>
              </a:rPr>
              <a:t>Power Curve</a:t>
            </a:r>
          </a:p>
        </p:txBody>
      </p:sp>
      <p:cxnSp>
        <p:nvCxnSpPr>
          <p:cNvPr id="17" name="Straight Arrow Connector 16">
            <a:extLst>
              <a:ext uri="{FF2B5EF4-FFF2-40B4-BE49-F238E27FC236}">
                <a16:creationId xmlns:a16="http://schemas.microsoft.com/office/drawing/2014/main" id="{BFE1E264-B053-47AA-ADDC-BD907681CE3C}"/>
              </a:ext>
            </a:extLst>
          </p:cNvPr>
          <p:cNvCxnSpPr>
            <a:cxnSpLocks/>
          </p:cNvCxnSpPr>
          <p:nvPr/>
        </p:nvCxnSpPr>
        <p:spPr>
          <a:xfrm>
            <a:off x="6242656" y="2222035"/>
            <a:ext cx="1437404"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25517286-3E5E-45B4-B720-A3930778DB63}"/>
              </a:ext>
            </a:extLst>
          </p:cNvPr>
          <p:cNvCxnSpPr>
            <a:cxnSpLocks/>
          </p:cNvCxnSpPr>
          <p:nvPr/>
        </p:nvCxnSpPr>
        <p:spPr>
          <a:xfrm>
            <a:off x="6242657" y="2760222"/>
            <a:ext cx="138753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72A6A657-4290-4B53-9B2B-6FE333B73BB4}"/>
              </a:ext>
            </a:extLst>
          </p:cNvPr>
          <p:cNvCxnSpPr>
            <a:cxnSpLocks/>
          </p:cNvCxnSpPr>
          <p:nvPr/>
        </p:nvCxnSpPr>
        <p:spPr>
          <a:xfrm>
            <a:off x="6242657" y="3278555"/>
            <a:ext cx="138753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F2C035C8-8437-45E6-8E07-20A3D40FB690}"/>
              </a:ext>
            </a:extLst>
          </p:cNvPr>
          <p:cNvCxnSpPr>
            <a:cxnSpLocks/>
          </p:cNvCxnSpPr>
          <p:nvPr/>
        </p:nvCxnSpPr>
        <p:spPr>
          <a:xfrm>
            <a:off x="6242657" y="3832507"/>
            <a:ext cx="138753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7D36A85C-4FE0-4D54-BC74-530547C6562B}"/>
              </a:ext>
            </a:extLst>
          </p:cNvPr>
          <p:cNvCxnSpPr>
            <a:cxnSpLocks/>
          </p:cNvCxnSpPr>
          <p:nvPr/>
        </p:nvCxnSpPr>
        <p:spPr>
          <a:xfrm>
            <a:off x="6242657" y="4385430"/>
            <a:ext cx="138753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046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1000"/>
                                        <p:tgtEl>
                                          <p:spTgt spid="5">
                                            <p:txEl>
                                              <p:pRg st="3" end="3"/>
                                            </p:txEl>
                                          </p:spTgt>
                                        </p:tgtEl>
                                      </p:cBhvr>
                                    </p:animEffect>
                                    <p:anim calcmode="lin" valueType="num">
                                      <p:cBhvr>
                                        <p:cTn id="2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1000"/>
                                        <p:tgtEl>
                                          <p:spTgt spid="16">
                                            <p:txEl>
                                              <p:pRg st="0" end="0"/>
                                            </p:txEl>
                                          </p:spTgt>
                                        </p:tgtEl>
                                      </p:cBhvr>
                                    </p:animEffect>
                                    <p:anim calcmode="lin" valueType="num">
                                      <p:cBhvr>
                                        <p:cTn id="39"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animEffect transition="in" filter="fade">
                                      <p:cBhvr>
                                        <p:cTn id="45" dur="1000"/>
                                        <p:tgtEl>
                                          <p:spTgt spid="16">
                                            <p:txEl>
                                              <p:pRg st="1" end="1"/>
                                            </p:txEl>
                                          </p:spTgt>
                                        </p:tgtEl>
                                      </p:cBhvr>
                                    </p:animEffect>
                                    <p:anim calcmode="lin" valueType="num">
                                      <p:cBhvr>
                                        <p:cTn id="46"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
                                            <p:txEl>
                                              <p:pRg st="0" end="0"/>
                                            </p:txEl>
                                          </p:spTgt>
                                        </p:tgtEl>
                                        <p:attrNameLst>
                                          <p:attrName>style.visibility</p:attrName>
                                        </p:attrNameLst>
                                      </p:cBhvr>
                                      <p:to>
                                        <p:strVal val="visible"/>
                                      </p:to>
                                    </p:set>
                                    <p:animEffect transition="in" filter="fade">
                                      <p:cBhvr>
                                        <p:cTn id="77" dur="1000"/>
                                        <p:tgtEl>
                                          <p:spTgt spid="6">
                                            <p:txEl>
                                              <p:pRg st="0" end="0"/>
                                            </p:txEl>
                                          </p:spTgt>
                                        </p:tgtEl>
                                      </p:cBhvr>
                                    </p:animEffect>
                                    <p:anim calcmode="lin" valueType="num">
                                      <p:cBhvr>
                                        <p:cTn id="7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
                                            <p:txEl>
                                              <p:pRg st="1" end="1"/>
                                            </p:txEl>
                                          </p:spTgt>
                                        </p:tgtEl>
                                        <p:attrNameLst>
                                          <p:attrName>style.visibility</p:attrName>
                                        </p:attrNameLst>
                                      </p:cBhvr>
                                      <p:to>
                                        <p:strVal val="visible"/>
                                      </p:to>
                                    </p:set>
                                    <p:animEffect transition="in" filter="fade">
                                      <p:cBhvr>
                                        <p:cTn id="82" dur="1000"/>
                                        <p:tgtEl>
                                          <p:spTgt spid="6">
                                            <p:txEl>
                                              <p:pRg st="1" end="1"/>
                                            </p:txEl>
                                          </p:spTgt>
                                        </p:tgtEl>
                                      </p:cBhvr>
                                    </p:animEffect>
                                    <p:anim calcmode="lin" valueType="num">
                                      <p:cBhvr>
                                        <p:cTn id="8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8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6">
                                            <p:txEl>
                                              <p:pRg st="2" end="2"/>
                                            </p:txEl>
                                          </p:spTgt>
                                        </p:tgtEl>
                                        <p:attrNameLst>
                                          <p:attrName>style.visibility</p:attrName>
                                        </p:attrNameLst>
                                      </p:cBhvr>
                                      <p:to>
                                        <p:strVal val="visible"/>
                                      </p:to>
                                    </p:set>
                                    <p:animEffect transition="in" filter="fade">
                                      <p:cBhvr>
                                        <p:cTn id="87" dur="1000"/>
                                        <p:tgtEl>
                                          <p:spTgt spid="6">
                                            <p:txEl>
                                              <p:pRg st="2" end="2"/>
                                            </p:txEl>
                                          </p:spTgt>
                                        </p:tgtEl>
                                      </p:cBhvr>
                                    </p:animEffect>
                                    <p:anim calcmode="lin" valueType="num">
                                      <p:cBhvr>
                                        <p:cTn id="8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8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
                                            <p:txEl>
                                              <p:pRg st="3" end="3"/>
                                            </p:txEl>
                                          </p:spTgt>
                                        </p:tgtEl>
                                        <p:attrNameLst>
                                          <p:attrName>style.visibility</p:attrName>
                                        </p:attrNameLst>
                                      </p:cBhvr>
                                      <p:to>
                                        <p:strVal val="visible"/>
                                      </p:to>
                                    </p:set>
                                    <p:animEffect transition="in" filter="fade">
                                      <p:cBhvr>
                                        <p:cTn id="92" dur="1000"/>
                                        <p:tgtEl>
                                          <p:spTgt spid="6">
                                            <p:txEl>
                                              <p:pRg st="3" end="3"/>
                                            </p:txEl>
                                          </p:spTgt>
                                        </p:tgtEl>
                                      </p:cBhvr>
                                    </p:animEffect>
                                    <p:anim calcmode="lin" valueType="num">
                                      <p:cBhvr>
                                        <p:cTn id="9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
                                            <p:txEl>
                                              <p:pRg st="4" end="4"/>
                                            </p:txEl>
                                          </p:spTgt>
                                        </p:tgtEl>
                                        <p:attrNameLst>
                                          <p:attrName>style.visibility</p:attrName>
                                        </p:attrNameLst>
                                      </p:cBhvr>
                                      <p:to>
                                        <p:strVal val="visible"/>
                                      </p:to>
                                    </p:set>
                                    <p:animEffect transition="in" filter="fade">
                                      <p:cBhvr>
                                        <p:cTn id="97" dur="1000"/>
                                        <p:tgtEl>
                                          <p:spTgt spid="6">
                                            <p:txEl>
                                              <p:pRg st="4" end="4"/>
                                            </p:txEl>
                                          </p:spTgt>
                                        </p:tgtEl>
                                      </p:cBhvr>
                                    </p:animEffect>
                                    <p:anim calcmode="lin" valueType="num">
                                      <p:cBhvr>
                                        <p:cTn id="9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
                                            <p:txEl>
                                              <p:pRg st="5" end="5"/>
                                            </p:txEl>
                                          </p:spTgt>
                                        </p:tgtEl>
                                        <p:attrNameLst>
                                          <p:attrName>style.visibility</p:attrName>
                                        </p:attrNameLst>
                                      </p:cBhvr>
                                      <p:to>
                                        <p:strVal val="visible"/>
                                      </p:to>
                                    </p:set>
                                    <p:animEffect transition="in" filter="fade">
                                      <p:cBhvr>
                                        <p:cTn id="102" dur="1000"/>
                                        <p:tgtEl>
                                          <p:spTgt spid="6">
                                            <p:txEl>
                                              <p:pRg st="5" end="5"/>
                                            </p:txEl>
                                          </p:spTgt>
                                        </p:tgtEl>
                                      </p:cBhvr>
                                    </p:animEffect>
                                    <p:anim calcmode="lin" valueType="num">
                                      <p:cBhvr>
                                        <p:cTn id="10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04" dur="1000" fill="hold"/>
                                        <p:tgtEl>
                                          <p:spTgt spid="6">
                                            <p:txEl>
                                              <p:pRg st="5" end="5"/>
                                            </p:txEl>
                                          </p:spTgt>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
                                            <p:txEl>
                                              <p:pRg st="6" end="6"/>
                                            </p:txEl>
                                          </p:spTgt>
                                        </p:tgtEl>
                                        <p:attrNameLst>
                                          <p:attrName>style.visibility</p:attrName>
                                        </p:attrNameLst>
                                      </p:cBhvr>
                                      <p:to>
                                        <p:strVal val="visible"/>
                                      </p:to>
                                    </p:set>
                                    <p:animEffect transition="in" filter="fade">
                                      <p:cBhvr>
                                        <p:cTn id="107" dur="1000"/>
                                        <p:tgtEl>
                                          <p:spTgt spid="6">
                                            <p:txEl>
                                              <p:pRg st="6" end="6"/>
                                            </p:txEl>
                                          </p:spTgt>
                                        </p:tgtEl>
                                      </p:cBhvr>
                                    </p:animEffect>
                                    <p:anim calcmode="lin" valueType="num">
                                      <p:cBhvr>
                                        <p:cTn id="10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09" dur="1000" fill="hold"/>
                                        <p:tgtEl>
                                          <p:spTgt spid="6">
                                            <p:txEl>
                                              <p:pRg st="6" end="6"/>
                                            </p:txEl>
                                          </p:spTgt>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
                                            <p:txEl>
                                              <p:pRg st="7" end="7"/>
                                            </p:txEl>
                                          </p:spTgt>
                                        </p:tgtEl>
                                        <p:attrNameLst>
                                          <p:attrName>style.visibility</p:attrName>
                                        </p:attrNameLst>
                                      </p:cBhvr>
                                      <p:to>
                                        <p:strVal val="visible"/>
                                      </p:to>
                                    </p:set>
                                    <p:animEffect transition="in" filter="fade">
                                      <p:cBhvr>
                                        <p:cTn id="112" dur="1000"/>
                                        <p:tgtEl>
                                          <p:spTgt spid="6">
                                            <p:txEl>
                                              <p:pRg st="7" end="7"/>
                                            </p:txEl>
                                          </p:spTgt>
                                        </p:tgtEl>
                                      </p:cBhvr>
                                    </p:animEffect>
                                    <p:anim calcmode="lin" valueType="num">
                                      <p:cBhvr>
                                        <p:cTn id="11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14" dur="1000" fill="hold"/>
                                        <p:tgtEl>
                                          <p:spTgt spid="6">
                                            <p:txEl>
                                              <p:pRg st="7" end="7"/>
                                            </p:txEl>
                                          </p:spTgt>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
                                            <p:txEl>
                                              <p:pRg st="8" end="8"/>
                                            </p:txEl>
                                          </p:spTgt>
                                        </p:tgtEl>
                                        <p:attrNameLst>
                                          <p:attrName>style.visibility</p:attrName>
                                        </p:attrNameLst>
                                      </p:cBhvr>
                                      <p:to>
                                        <p:strVal val="visible"/>
                                      </p:to>
                                    </p:set>
                                    <p:animEffect transition="in" filter="fade">
                                      <p:cBhvr>
                                        <p:cTn id="117" dur="1000"/>
                                        <p:tgtEl>
                                          <p:spTgt spid="6">
                                            <p:txEl>
                                              <p:pRg st="8" end="8"/>
                                            </p:txEl>
                                          </p:spTgt>
                                        </p:tgtEl>
                                      </p:cBhvr>
                                    </p:animEffect>
                                    <p:anim calcmode="lin" valueType="num">
                                      <p:cBhvr>
                                        <p:cTn id="11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19" dur="1000" fill="hold"/>
                                        <p:tgtEl>
                                          <p:spTgt spid="6">
                                            <p:txEl>
                                              <p:pRg st="8" end="8"/>
                                            </p:txEl>
                                          </p:spTgt>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6">
                                            <p:txEl>
                                              <p:pRg st="9" end="9"/>
                                            </p:txEl>
                                          </p:spTgt>
                                        </p:tgtEl>
                                        <p:attrNameLst>
                                          <p:attrName>style.visibility</p:attrName>
                                        </p:attrNameLst>
                                      </p:cBhvr>
                                      <p:to>
                                        <p:strVal val="visible"/>
                                      </p:to>
                                    </p:set>
                                    <p:animEffect transition="in" filter="fade">
                                      <p:cBhvr>
                                        <p:cTn id="122" dur="1000"/>
                                        <p:tgtEl>
                                          <p:spTgt spid="6">
                                            <p:txEl>
                                              <p:pRg st="9" end="9"/>
                                            </p:txEl>
                                          </p:spTgt>
                                        </p:tgtEl>
                                      </p:cBhvr>
                                    </p:animEffect>
                                    <p:anim calcmode="lin" valueType="num">
                                      <p:cBhvr>
                                        <p:cTn id="123"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124"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5EF47A6-B1BC-4B26-9F6E-07660CAC2FA5}"/>
                  </a:ext>
                </a:extLst>
              </p:cNvPr>
              <p:cNvSpPr txBox="1">
                <a:spLocks/>
              </p:cNvSpPr>
              <p:nvPr/>
            </p:nvSpPr>
            <p:spPr>
              <a:xfrm>
                <a:off x="108284" y="785553"/>
                <a:ext cx="9381024" cy="448030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133350" algn="l" rtl="0">
                  <a:lnSpc>
                    <a:spcPct val="100000"/>
                  </a:lnSpc>
                  <a:spcBef>
                    <a:spcPts val="60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1pPr>
                <a:lvl2pPr marL="0" marR="0" lvl="1" indent="133350" algn="l" rtl="0">
                  <a:lnSpc>
                    <a:spcPct val="100000"/>
                  </a:lnSpc>
                  <a:spcBef>
                    <a:spcPts val="48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2pPr>
                <a:lvl3pPr marL="0" marR="0" lvl="2" indent="133350" algn="l" rtl="0">
                  <a:lnSpc>
                    <a:spcPct val="100000"/>
                  </a:lnSpc>
                  <a:spcBef>
                    <a:spcPts val="48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3pPr>
                <a:lvl4pPr marL="0" marR="0" lvl="3" indent="133350" algn="l" rtl="0">
                  <a:lnSpc>
                    <a:spcPct val="100000"/>
                  </a:lnSpc>
                  <a:spcBef>
                    <a:spcPts val="36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4pPr>
                <a:lvl5pPr marL="0" marR="0" lvl="4" indent="133350" algn="l" rtl="0">
                  <a:lnSpc>
                    <a:spcPct val="100000"/>
                  </a:lnSpc>
                  <a:spcBef>
                    <a:spcPts val="360"/>
                  </a:spcBef>
                  <a:spcAft>
                    <a:spcPts val="0"/>
                  </a:spcAft>
                  <a:buClr>
                    <a:srgbClr val="19BBD5"/>
                  </a:buClr>
                  <a:buSzPts val="2100"/>
                  <a:buFont typeface="Muli"/>
                  <a:buChar char="○"/>
                  <a:defRPr sz="2100" b="0" i="0" u="none" strike="noStrike" cap="none">
                    <a:solidFill>
                      <a:srgbClr val="C6DAEC"/>
                    </a:solidFill>
                    <a:latin typeface="Times New Roman"/>
                    <a:ea typeface="Times New Roman"/>
                    <a:cs typeface="Times New Roman"/>
                    <a:sym typeface="Times New Roman"/>
                  </a:defRPr>
                </a:lvl5pPr>
                <a:lvl6pPr marL="0" marR="0" lvl="5"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0" marR="0" lvl="6"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0" marR="0" lvl="7"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0" marR="0" lvl="8" indent="88900" algn="l" rtl="0">
                  <a:lnSpc>
                    <a:spcPct val="100000"/>
                  </a:lnSpc>
                  <a:spcBef>
                    <a:spcPts val="36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buFont typeface="Muli"/>
                  <a:buNone/>
                </a:pPr>
                <a:r>
                  <a:rPr lang="en-US" dirty="0">
                    <a:solidFill>
                      <a:schemeClr val="accent4">
                        <a:lumMod val="40000"/>
                        <a:lumOff val="60000"/>
                      </a:schemeClr>
                    </a:solidFill>
                  </a:rPr>
                  <a:t>1-</a:t>
                </a:r>
                <a:r>
                  <a:rPr lang="ar-EG" dirty="0">
                    <a:solidFill>
                      <a:schemeClr val="accent4">
                        <a:lumMod val="40000"/>
                        <a:lumOff val="60000"/>
                      </a:schemeClr>
                    </a:solidFill>
                  </a:rPr>
                  <a:t> </a:t>
                </a:r>
                <a:r>
                  <a:rPr lang="en-US" dirty="0">
                    <a:solidFill>
                      <a:srgbClr val="FFFF00"/>
                    </a:solidFill>
                    <a:cs typeface="+mj-cs"/>
                  </a:rPr>
                  <a:t>Power</a:t>
                </a:r>
                <a:r>
                  <a:rPr lang="en-US" dirty="0">
                    <a:cs typeface="+mj-cs"/>
                  </a:rPr>
                  <a:t> and </a:t>
                </a:r>
                <a:r>
                  <a:rPr lang="en-US" dirty="0">
                    <a:solidFill>
                      <a:srgbClr val="FFFF00"/>
                    </a:solidFill>
                    <a:cs typeface="+mj-cs"/>
                  </a:rPr>
                  <a:t>Voltage</a:t>
                </a:r>
                <a:r>
                  <a:rPr lang="en-US" dirty="0">
                    <a:cs typeface="+mj-cs"/>
                  </a:rPr>
                  <a:t> of the load are </a:t>
                </a:r>
                <a:r>
                  <a:rPr lang="en-US" b="1" dirty="0">
                    <a:cs typeface="+mj-cs"/>
                  </a:rPr>
                  <a:t>given.</a:t>
                </a:r>
                <a:endParaRPr lang="en-US" dirty="0">
                  <a:cs typeface="+mj-cs"/>
                </a:endParaRPr>
              </a:p>
              <a:p>
                <a:pPr>
                  <a:buFont typeface="Muli"/>
                  <a:buNone/>
                </a:pPr>
                <a:r>
                  <a:rPr lang="en-US" dirty="0">
                    <a:cs typeface="+mj-cs"/>
                  </a:rPr>
                  <a:t>2- </a:t>
                </a:r>
                <a:r>
                  <a:rPr lang="en-US" b="1" dirty="0">
                    <a:cs typeface="+mj-cs"/>
                  </a:rPr>
                  <a:t>Draw the graph</a:t>
                </a:r>
                <a:r>
                  <a:rPr lang="en-US" dirty="0">
                    <a:cs typeface="+mj-cs"/>
                  </a:rPr>
                  <a:t> of the </a:t>
                </a:r>
                <a:r>
                  <a:rPr lang="en-US" dirty="0">
                    <a:solidFill>
                      <a:srgbClr val="FFFF00"/>
                    </a:solidFill>
                    <a:cs typeface="+mj-cs"/>
                  </a:rPr>
                  <a:t>losses</a:t>
                </a:r>
                <a:r>
                  <a:rPr lang="en-US" dirty="0">
                    <a:cs typeface="+mj-cs"/>
                  </a:rPr>
                  <a:t> of each cell </a:t>
                </a:r>
                <a:r>
                  <a:rPr lang="en-US" b="1" dirty="0">
                    <a:cs typeface="+mj-cs"/>
                  </a:rPr>
                  <a:t>to obtain the maximum voltage.</a:t>
                </a:r>
              </a:p>
              <a:p>
                <a:pPr>
                  <a:buFont typeface="Muli"/>
                  <a:buNone/>
                </a:pPr>
                <a:r>
                  <a:rPr lang="en-US" dirty="0">
                    <a:cs typeface="+mj-cs"/>
                  </a:rPr>
                  <a:t>3-</a:t>
                </a:r>
                <a:r>
                  <a:rPr lang="ar-EG" dirty="0">
                    <a:cs typeface="+mj-cs"/>
                  </a:rPr>
                  <a:t> </a:t>
                </a:r>
                <a:r>
                  <a:rPr lang="en-US" dirty="0">
                    <a:cs typeface="+mj-cs"/>
                  </a:rPr>
                  <a:t>Get the </a:t>
                </a:r>
                <a:r>
                  <a:rPr lang="en-US" dirty="0">
                    <a:solidFill>
                      <a:srgbClr val="FFFF00"/>
                    </a:solidFill>
                    <a:cs typeface="+mj-cs"/>
                  </a:rPr>
                  <a:t>number of cells </a:t>
                </a:r>
                <a:r>
                  <a:rPr lang="en-US" b="1" dirty="0">
                    <a:cs typeface="+mj-cs"/>
                  </a:rPr>
                  <a:t>by Dividing the </a:t>
                </a:r>
              </a:p>
              <a:p>
                <a:pPr>
                  <a:buFont typeface="Muli"/>
                  <a:buNone/>
                </a:pPr>
                <a:r>
                  <a:rPr lang="en-US" b="1" dirty="0">
                    <a:cs typeface="+mj-cs"/>
                  </a:rPr>
                  <a:t>required voltage by the maximum voltage</a:t>
                </a:r>
                <a:br>
                  <a:rPr lang="en-US" b="1" dirty="0">
                    <a:cs typeface="+mj-cs"/>
                  </a:rPr>
                </a:br>
                <a:br>
                  <a:rPr lang="en-US" b="1" dirty="0">
                    <a:cs typeface="+mj-cs"/>
                  </a:rPr>
                </a:b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mj-cs"/>
                        </a:rPr>
                        <m:t>𝑵</m:t>
                      </m:r>
                      <m:r>
                        <a:rPr lang="en-US" b="1" i="1" smtClean="0">
                          <a:latin typeface="Cambria Math" panose="02040503050406030204" pitchFamily="18" charset="0"/>
                          <a:cs typeface="+mj-cs"/>
                        </a:rPr>
                        <m:t>=</m:t>
                      </m:r>
                      <m:f>
                        <m:fPr>
                          <m:ctrlPr>
                            <a:rPr lang="en-US" b="1" i="1" smtClean="0">
                              <a:latin typeface="Cambria Math" panose="02040503050406030204" pitchFamily="18" charset="0"/>
                              <a:cs typeface="+mj-cs"/>
                            </a:rPr>
                          </m:ctrlPr>
                        </m:fPr>
                        <m:num>
                          <m:r>
                            <a:rPr lang="en-US" b="1" i="1">
                              <a:latin typeface="Cambria Math" panose="02040503050406030204" pitchFamily="18" charset="0"/>
                              <a:cs typeface="+mj-cs"/>
                            </a:rPr>
                            <m:t>𝑹𝒆𝒒𝒖𝒊𝒓𝒆𝒅</m:t>
                          </m:r>
                          <m:r>
                            <a:rPr lang="en-US" b="1" i="1" smtClean="0">
                              <a:latin typeface="Cambria Math" panose="02040503050406030204" pitchFamily="18" charset="0"/>
                              <a:cs typeface="+mj-cs"/>
                            </a:rPr>
                            <m:t> </m:t>
                          </m:r>
                          <m:r>
                            <a:rPr lang="en-US" b="1" i="1" smtClean="0">
                              <a:latin typeface="Cambria Math" panose="02040503050406030204" pitchFamily="18" charset="0"/>
                              <a:cs typeface="+mj-cs"/>
                            </a:rPr>
                            <m:t>𝑽𝒐𝒍𝒕𝒂𝒈𝒆</m:t>
                          </m:r>
                        </m:num>
                        <m:den>
                          <m:r>
                            <a:rPr lang="en-US" b="1" i="1" smtClean="0">
                              <a:latin typeface="Cambria Math" panose="02040503050406030204" pitchFamily="18" charset="0"/>
                              <a:cs typeface="+mj-cs"/>
                            </a:rPr>
                            <m:t>𝑴𝒂𝒙</m:t>
                          </m:r>
                          <m:r>
                            <a:rPr lang="en-US" b="1" i="1" smtClean="0">
                              <a:latin typeface="Cambria Math" panose="02040503050406030204" pitchFamily="18" charset="0"/>
                              <a:cs typeface="+mj-cs"/>
                            </a:rPr>
                            <m:t>. </m:t>
                          </m:r>
                          <m:r>
                            <a:rPr lang="en-US" b="1" i="1" smtClean="0">
                              <a:latin typeface="Cambria Math" panose="02040503050406030204" pitchFamily="18" charset="0"/>
                              <a:cs typeface="+mj-cs"/>
                            </a:rPr>
                            <m:t>𝒄𝒆𝒍𝒍</m:t>
                          </m:r>
                          <m:r>
                            <a:rPr lang="en-US" b="1" i="1" smtClean="0">
                              <a:latin typeface="Cambria Math" panose="02040503050406030204" pitchFamily="18" charset="0"/>
                              <a:cs typeface="+mj-cs"/>
                            </a:rPr>
                            <m:t> </m:t>
                          </m:r>
                          <m:r>
                            <a:rPr lang="en-US" b="1" i="1" smtClean="0">
                              <a:latin typeface="Cambria Math" panose="02040503050406030204" pitchFamily="18" charset="0"/>
                              <a:cs typeface="+mj-cs"/>
                            </a:rPr>
                            <m:t>𝒗𝒐𝒍𝒕𝒂𝒈𝒆</m:t>
                          </m:r>
                        </m:den>
                      </m:f>
                    </m:oMath>
                  </m:oMathPara>
                </a14:m>
                <a:endParaRPr lang="en-US" dirty="0">
                  <a:cs typeface="+mj-cs"/>
                </a:endParaRPr>
              </a:p>
              <a:p>
                <a:pPr>
                  <a:buFont typeface="Muli"/>
                  <a:buNone/>
                </a:pPr>
                <a:r>
                  <a:rPr lang="en-US" dirty="0"/>
                  <a:t>4-</a:t>
                </a:r>
                <a:r>
                  <a:rPr lang="en-US" b="1" dirty="0"/>
                  <a:t> We can now get the required </a:t>
                </a:r>
                <a:r>
                  <a:rPr lang="en-US" b="1" dirty="0">
                    <a:solidFill>
                      <a:srgbClr val="FFFF00"/>
                    </a:solidFill>
                  </a:rPr>
                  <a:t>current</a:t>
                </a:r>
                <a:r>
                  <a:rPr lang="en-US" dirty="0"/>
                  <a:t> as the power is given and it equals  </a:t>
                </a:r>
                <a:r>
                  <a:rPr lang="en-US" dirty="0">
                    <a:solidFill>
                      <a:srgbClr val="FFFF00"/>
                    </a:solidFill>
                  </a:rPr>
                  <a:t>I * V</a:t>
                </a:r>
                <a:r>
                  <a:rPr lang="en-US" dirty="0"/>
                  <a:t>.</a:t>
                </a:r>
              </a:p>
              <a:p>
                <a:endParaRPr lang="en-US" dirty="0"/>
              </a:p>
            </p:txBody>
          </p:sp>
        </mc:Choice>
        <mc:Fallback xmlns="">
          <p:sp>
            <p:nvSpPr>
              <p:cNvPr id="9" name="Content Placeholder 2">
                <a:extLst>
                  <a:ext uri="{FF2B5EF4-FFF2-40B4-BE49-F238E27FC236}">
                    <a16:creationId xmlns:a16="http://schemas.microsoft.com/office/drawing/2014/main" id="{35EF47A6-B1BC-4B26-9F6E-07660CAC2FA5}"/>
                  </a:ext>
                </a:extLst>
              </p:cNvPr>
              <p:cNvSpPr txBox="1">
                <a:spLocks noRot="1" noChangeAspect="1" noMove="1" noResize="1" noEditPoints="1" noAdjustHandles="1" noChangeArrowheads="1" noChangeShapeType="1" noTextEdit="1"/>
              </p:cNvSpPr>
              <p:nvPr/>
            </p:nvSpPr>
            <p:spPr>
              <a:xfrm>
                <a:off x="108284" y="785553"/>
                <a:ext cx="9381024" cy="4480305"/>
              </a:xfrm>
              <a:prstGeom prst="rect">
                <a:avLst/>
              </a:prstGeom>
              <a:blipFill>
                <a:blip r:embed="rId2"/>
                <a:stretch>
                  <a:fillRect/>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74EF5F53-12F8-463D-9DC9-CB5F3FBCC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748" y="4297075"/>
            <a:ext cx="2369304" cy="710792"/>
          </a:xfrm>
          <a:prstGeom prst="rect">
            <a:avLst/>
          </a:prstGeom>
        </p:spPr>
      </p:pic>
      <p:sp>
        <p:nvSpPr>
          <p:cNvPr id="2" name="Title 1"/>
          <p:cNvSpPr>
            <a:spLocks noGrp="1"/>
          </p:cNvSpPr>
          <p:nvPr>
            <p:ph type="title"/>
          </p:nvPr>
        </p:nvSpPr>
        <p:spPr>
          <a:xfrm>
            <a:off x="838200" y="32905"/>
            <a:ext cx="7010400" cy="752648"/>
          </a:xfrm>
        </p:spPr>
        <p:txBody>
          <a:bodyPr/>
          <a:lstStyle/>
          <a:p>
            <a:r>
              <a:rPr lang="en-US" sz="4800" b="1" i="1" dirty="0">
                <a:latin typeface="Garamond" panose="02020404030301010803" pitchFamily="18" charset="0"/>
              </a:rPr>
              <a:t>Design Procedures</a:t>
            </a:r>
          </a:p>
        </p:txBody>
      </p:sp>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183" y="228600"/>
            <a:ext cx="5794483" cy="4779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1000"/>
                                        <p:tgtEl>
                                          <p:spTgt spid="9">
                                            <p:txEl>
                                              <p:pRg st="2" end="2"/>
                                            </p:txEl>
                                          </p:spTgt>
                                        </p:tgtEl>
                                      </p:cBhvr>
                                    </p:animEffect>
                                    <p:anim calcmode="lin" valueType="num">
                                      <p:cBhvr>
                                        <p:cTn id="3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1000"/>
                                        <p:tgtEl>
                                          <p:spTgt spid="9">
                                            <p:txEl>
                                              <p:pRg st="3" end="3"/>
                                            </p:txEl>
                                          </p:spTgt>
                                        </p:tgtEl>
                                      </p:cBhvr>
                                    </p:animEffect>
                                    <p:anim calcmode="lin" valueType="num">
                                      <p:cBhvr>
                                        <p:cTn id="3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1000"/>
                                        <p:tgtEl>
                                          <p:spTgt spid="9">
                                            <p:txEl>
                                              <p:pRg st="4" end="4"/>
                                            </p:txEl>
                                          </p:spTgt>
                                        </p:tgtEl>
                                      </p:cBhvr>
                                    </p:animEffect>
                                    <p:anim calcmode="lin" valueType="num">
                                      <p:cBhvr>
                                        <p:cTn id="45"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9">
                                            <p:txEl>
                                              <p:pRg st="4" end="4"/>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2906"/>
            <a:ext cx="7010400" cy="1406211"/>
          </a:xfrm>
        </p:spPr>
        <p:txBody>
          <a:bodyPr/>
          <a:lstStyle/>
          <a:p>
            <a:r>
              <a:rPr lang="en-US" sz="4800" b="1" i="1" dirty="0">
                <a:latin typeface="Garamond" panose="02020404030301010803" pitchFamily="18" charset="0"/>
              </a:rPr>
              <a:t>Design Procedures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9382" y="797317"/>
                <a:ext cx="8285018" cy="4346183"/>
              </a:xfrm>
            </p:spPr>
            <p:txBody>
              <a:bodyPr/>
              <a:lstStyle/>
              <a:p>
                <a:pPr>
                  <a:lnSpc>
                    <a:spcPct val="150000"/>
                  </a:lnSpc>
                  <a:buNone/>
                </a:pPr>
                <a:r>
                  <a:rPr lang="en-US" sz="2400" dirty="0"/>
                  <a:t>5- </a:t>
                </a:r>
                <a:r>
                  <a:rPr lang="en-US" sz="1800" dirty="0"/>
                  <a:t>Return again to the graph and get the </a:t>
                </a:r>
                <a:r>
                  <a:rPr lang="en-US" sz="1800" dirty="0">
                    <a:solidFill>
                      <a:srgbClr val="FFFF00"/>
                    </a:solidFill>
                  </a:rPr>
                  <a:t>current density </a:t>
                </a:r>
                <a:r>
                  <a:rPr lang="en-US" sz="1800" dirty="0"/>
                  <a:t>at the point of voltage which we have chosen. Therefore, the cell area equals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𝐶𝑢𝑟𝑟𝑒𝑛𝑡</m:t>
                        </m:r>
                        <m:d>
                          <m:dPr>
                            <m:ctrlPr>
                              <a:rPr lang="en-US" sz="1800" i="1">
                                <a:latin typeface="Cambria Math" panose="02040503050406030204" pitchFamily="18" charset="0"/>
                              </a:rPr>
                            </m:ctrlPr>
                          </m:dPr>
                          <m:e>
                            <m:r>
                              <a:rPr lang="en-US" sz="1800" i="1">
                                <a:latin typeface="Cambria Math" panose="02040503050406030204" pitchFamily="18" charset="0"/>
                              </a:rPr>
                              <m:t>𝐼</m:t>
                            </m:r>
                          </m:e>
                        </m:d>
                        <m:r>
                          <a:rPr lang="en-US" sz="1800" i="1">
                            <a:latin typeface="Cambria Math" panose="02040503050406030204" pitchFamily="18" charset="0"/>
                          </a:rPr>
                          <m:t>(</m:t>
                        </m:r>
                        <m:r>
                          <a:rPr lang="en-US" sz="1800" i="1">
                            <a:latin typeface="Cambria Math" panose="02040503050406030204" pitchFamily="18" charset="0"/>
                          </a:rPr>
                          <m:t>𝐴</m:t>
                        </m:r>
                        <m:r>
                          <a:rPr lang="en-US" sz="1800" i="1">
                            <a:latin typeface="Cambria Math" panose="02040503050406030204" pitchFamily="18" charset="0"/>
                          </a:rPr>
                          <m:t>)</m:t>
                        </m:r>
                      </m:num>
                      <m:den>
                        <m:r>
                          <a:rPr lang="en-US" sz="1800" i="1">
                            <a:latin typeface="Cambria Math" panose="02040503050406030204" pitchFamily="18" charset="0"/>
                          </a:rPr>
                          <m:t>𝐶𝑢𝑟𝑟𝑒𝑛𝑡</m:t>
                        </m:r>
                        <m:r>
                          <a:rPr lang="en-US" sz="1800" i="1">
                            <a:latin typeface="Cambria Math" panose="02040503050406030204" pitchFamily="18" charset="0"/>
                          </a:rPr>
                          <m:t> </m:t>
                        </m:r>
                        <m:r>
                          <a:rPr lang="en-US" sz="1800" i="1">
                            <a:latin typeface="Cambria Math" panose="02040503050406030204" pitchFamily="18" charset="0"/>
                          </a:rPr>
                          <m:t>𝐷𝑒𝑛𝑠𝑖𝑡𝑦</m:t>
                        </m:r>
                        <m:r>
                          <a:rPr lang="en-US" sz="1800" i="1">
                            <a:latin typeface="Cambria Math" panose="02040503050406030204" pitchFamily="18" charset="0"/>
                          </a:rPr>
                          <m:t>(</m:t>
                        </m:r>
                        <m:r>
                          <a:rPr lang="en-US" sz="1800" i="1">
                            <a:latin typeface="Cambria Math" panose="02040503050406030204" pitchFamily="18" charset="0"/>
                          </a:rPr>
                          <m:t>𝐽</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𝐴</m:t>
                            </m:r>
                          </m:num>
                          <m:den>
                            <m:r>
                              <a:rPr lang="en-US" sz="1800" i="1">
                                <a:latin typeface="Cambria Math" panose="02040503050406030204" pitchFamily="18" charset="0"/>
                              </a:rPr>
                              <m:t>𝑐𝑚</m:t>
                            </m:r>
                            <m:r>
                              <a:rPr lang="en-US" sz="1800" i="1">
                                <a:latin typeface="Cambria Math" panose="02040503050406030204" pitchFamily="18" charset="0"/>
                              </a:rPr>
                              <m:t>2</m:t>
                            </m:r>
                          </m:den>
                        </m:f>
                        <m:r>
                          <a:rPr lang="en-US" sz="1800" i="1">
                            <a:latin typeface="Cambria Math" panose="02040503050406030204" pitchFamily="18" charset="0"/>
                          </a:rPr>
                          <m:t>)</m:t>
                        </m:r>
                      </m:den>
                    </m:f>
                  </m:oMath>
                </a14:m>
                <a:br>
                  <a:rPr lang="en-US" sz="1800" dirty="0"/>
                </a:br>
                <a:endParaRPr lang="en-US" sz="1800" dirty="0"/>
              </a:p>
              <a:p>
                <a:pPr>
                  <a:lnSpc>
                    <a:spcPct val="150000"/>
                  </a:lnSpc>
                  <a:buNone/>
                </a:pPr>
                <a:r>
                  <a:rPr lang="en-US" sz="1800" dirty="0"/>
                  <a:t>7- From </a:t>
                </a:r>
                <a:r>
                  <a:rPr lang="en-US" sz="1800" dirty="0">
                    <a:solidFill>
                      <a:srgbClr val="FFFF00"/>
                    </a:solidFill>
                  </a:rPr>
                  <a:t>Nernst equation</a:t>
                </a:r>
                <a:r>
                  <a:rPr lang="en-US" sz="1800" dirty="0"/>
                  <a:t>  oxygen pressure can be calculated.</a:t>
                </a:r>
              </a:p>
              <a:p>
                <a:pP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9382" y="797317"/>
                <a:ext cx="8285018" cy="4346183"/>
              </a:xfrm>
              <a:blipFill>
                <a:blip r:embed="rId2"/>
                <a:stretch>
                  <a:fillRect l="-662"/>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280" y="3637138"/>
            <a:ext cx="3283445" cy="1131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6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C15A7-E63F-46C9-B468-B7BD12C44327}"/>
              </a:ext>
            </a:extLst>
          </p:cNvPr>
          <p:cNvSpPr>
            <a:spLocks noGrp="1"/>
          </p:cNvSpPr>
          <p:nvPr>
            <p:ph type="title"/>
          </p:nvPr>
        </p:nvSpPr>
        <p:spPr>
          <a:xfrm>
            <a:off x="57152" y="198445"/>
            <a:ext cx="9029699" cy="674392"/>
          </a:xfrm>
        </p:spPr>
        <p:txBody>
          <a:bodyPr/>
          <a:lstStyle/>
          <a:p>
            <a:r>
              <a:rPr lang="en-US" dirty="0"/>
              <a:t>MATLAB CODE</a:t>
            </a:r>
          </a:p>
        </p:txBody>
      </p:sp>
      <p:pic>
        <p:nvPicPr>
          <p:cNvPr id="7" name="Content Placeholder 6">
            <a:extLst>
              <a:ext uri="{FF2B5EF4-FFF2-40B4-BE49-F238E27FC236}">
                <a16:creationId xmlns:a16="http://schemas.microsoft.com/office/drawing/2014/main" id="{68B14B19-844F-44A0-9C5C-0741DD5CC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2" y="1089526"/>
            <a:ext cx="4307031" cy="379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8970D36-9523-4CD4-9156-24239DF5B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207" y="1089526"/>
            <a:ext cx="4745795" cy="379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35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C15A7-E63F-46C9-B468-B7BD12C44327}"/>
              </a:ext>
            </a:extLst>
          </p:cNvPr>
          <p:cNvSpPr>
            <a:spLocks noGrp="1"/>
          </p:cNvSpPr>
          <p:nvPr>
            <p:ph type="title"/>
          </p:nvPr>
        </p:nvSpPr>
        <p:spPr>
          <a:xfrm>
            <a:off x="57152" y="198445"/>
            <a:ext cx="9029699" cy="674392"/>
          </a:xfrm>
        </p:spPr>
        <p:txBody>
          <a:bodyPr/>
          <a:lstStyle/>
          <a:p>
            <a:r>
              <a:rPr lang="en-US" dirty="0"/>
              <a:t>MATLAB CODE</a:t>
            </a:r>
          </a:p>
        </p:txBody>
      </p:sp>
      <p:pic>
        <p:nvPicPr>
          <p:cNvPr id="7" name="Content Placeholder 6">
            <a:extLst>
              <a:ext uri="{FF2B5EF4-FFF2-40B4-BE49-F238E27FC236}">
                <a16:creationId xmlns:a16="http://schemas.microsoft.com/office/drawing/2014/main" id="{68B14B19-844F-44A0-9C5C-0741DD5CC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2" y="1089526"/>
            <a:ext cx="4307031" cy="379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8970D36-9523-4CD4-9156-24239DF5B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564" y="1089526"/>
            <a:ext cx="4539081" cy="379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945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2743200" y="1899384"/>
            <a:ext cx="5638800" cy="1159800"/>
          </a:xfrm>
          <a:prstGeom prst="rect">
            <a:avLst/>
          </a:prstGeom>
          <a:noFill/>
          <a:ln>
            <a:noFill/>
          </a:ln>
        </p:spPr>
        <p:txBody>
          <a:bodyPr wrap="square" lIns="91425" tIns="91425" rIns="91425" bIns="91425" anchor="b" anchorCtr="0">
            <a:noAutofit/>
          </a:bodyPr>
          <a:lstStyle/>
          <a:p>
            <a:pPr indent="-304800">
              <a:buSzPts val="4800"/>
            </a:pPr>
            <a:r>
              <a:rPr lang="en-US" sz="5400" b="1" dirty="0">
                <a:latin typeface="Garamond" panose="02020404030301010803" pitchFamily="18" charset="0"/>
              </a:rPr>
              <a:t>Cycle.</a:t>
            </a:r>
            <a:r>
              <a:rPr lang="en-US" sz="4800" b="1" dirty="0"/>
              <a:t> </a:t>
            </a:r>
          </a:p>
        </p:txBody>
      </p:sp>
      <p:sp>
        <p:nvSpPr>
          <p:cNvPr id="3"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1</a:t>
            </a:r>
          </a:p>
        </p:txBody>
      </p:sp>
    </p:spTree>
    <p:extLst>
      <p:ext uri="{BB962C8B-B14F-4D97-AF65-F5344CB8AC3E}">
        <p14:creationId xmlns:p14="http://schemas.microsoft.com/office/powerpoint/2010/main" val="271913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DC15A7-E63F-46C9-B468-B7BD12C44327}"/>
              </a:ext>
            </a:extLst>
          </p:cNvPr>
          <p:cNvSpPr>
            <a:spLocks noGrp="1"/>
          </p:cNvSpPr>
          <p:nvPr>
            <p:ph type="title"/>
          </p:nvPr>
        </p:nvSpPr>
        <p:spPr>
          <a:xfrm>
            <a:off x="57152" y="198445"/>
            <a:ext cx="9029699" cy="674392"/>
          </a:xfrm>
        </p:spPr>
        <p:txBody>
          <a:bodyPr/>
          <a:lstStyle/>
          <a:p>
            <a:r>
              <a:rPr lang="en-US" dirty="0"/>
              <a:t>MATLAB CODE</a:t>
            </a:r>
          </a:p>
        </p:txBody>
      </p:sp>
      <p:pic>
        <p:nvPicPr>
          <p:cNvPr id="7" name="Content Placeholder 6">
            <a:extLst>
              <a:ext uri="{FF2B5EF4-FFF2-40B4-BE49-F238E27FC236}">
                <a16:creationId xmlns:a16="http://schemas.microsoft.com/office/drawing/2014/main" id="{68B14B19-844F-44A0-9C5C-0741DD5CC3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2" y="1089526"/>
            <a:ext cx="4307031" cy="379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8970D36-9523-4CD4-9156-24239DF5B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769" y="884144"/>
            <a:ext cx="4286251" cy="358678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BB7CB306-9E80-4BA4-B366-5CB21A17C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69" y="4470931"/>
            <a:ext cx="2543530" cy="407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3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38A9AA-D52A-4412-ABFC-A3B46E1E5D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570" y="1110807"/>
            <a:ext cx="8874860" cy="4027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a16="http://schemas.microsoft.com/office/drawing/2014/main" id="{BEDC15A7-E63F-46C9-B468-B7BD12C44327}"/>
              </a:ext>
            </a:extLst>
          </p:cNvPr>
          <p:cNvSpPr>
            <a:spLocks noGrp="1"/>
          </p:cNvSpPr>
          <p:nvPr>
            <p:ph type="title"/>
          </p:nvPr>
        </p:nvSpPr>
        <p:spPr>
          <a:xfrm>
            <a:off x="57152" y="198445"/>
            <a:ext cx="9029699" cy="674392"/>
          </a:xfrm>
        </p:spPr>
        <p:txBody>
          <a:bodyPr/>
          <a:lstStyle/>
          <a:p>
            <a:r>
              <a:rPr lang="en-US" dirty="0"/>
              <a:t>MATLAB CODE</a:t>
            </a:r>
          </a:p>
        </p:txBody>
      </p:sp>
      <p:sp>
        <p:nvSpPr>
          <p:cNvPr id="10" name="TextBox 9">
            <a:extLst>
              <a:ext uri="{FF2B5EF4-FFF2-40B4-BE49-F238E27FC236}">
                <a16:creationId xmlns:a16="http://schemas.microsoft.com/office/drawing/2014/main" id="{DC71E99B-78A6-4D06-AB45-D45AD967B46F}"/>
              </a:ext>
            </a:extLst>
          </p:cNvPr>
          <p:cNvSpPr txBox="1"/>
          <p:nvPr/>
        </p:nvSpPr>
        <p:spPr>
          <a:xfrm>
            <a:off x="134569" y="708322"/>
            <a:ext cx="3942824" cy="461665"/>
          </a:xfrm>
          <a:prstGeom prst="rect">
            <a:avLst/>
          </a:prstGeom>
          <a:noFill/>
        </p:spPr>
        <p:txBody>
          <a:bodyPr wrap="square" rtlCol="0">
            <a:spAutoFit/>
          </a:bodyPr>
          <a:lstStyle/>
          <a:p>
            <a:r>
              <a:rPr lang="en-US" sz="2400" u="sng" dirty="0">
                <a:solidFill>
                  <a:srgbClr val="00B0F0"/>
                </a:solidFill>
                <a:latin typeface="Times New Roman" panose="02020603050405020304" pitchFamily="18" charset="0"/>
                <a:cs typeface="Times New Roman" panose="02020603050405020304" pitchFamily="18" charset="0"/>
              </a:rPr>
              <a:t>Output Performance Curves</a:t>
            </a:r>
          </a:p>
        </p:txBody>
      </p:sp>
    </p:spTree>
    <p:extLst>
      <p:ext uri="{BB962C8B-B14F-4D97-AF65-F5344CB8AC3E}">
        <p14:creationId xmlns:p14="http://schemas.microsoft.com/office/powerpoint/2010/main" val="403817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1" y="133350"/>
            <a:ext cx="8215750" cy="1409350"/>
          </a:xfrm>
        </p:spPr>
        <p:txBody>
          <a:bodyPr/>
          <a:lstStyle/>
          <a:p>
            <a:pPr algn="l"/>
            <a:r>
              <a:rPr lang="en-US" sz="2800" dirty="0"/>
              <a:t>There are three distinct regions of a fuel cell polarization curve </a:t>
            </a:r>
            <a:r>
              <a:rPr lang="en-US" sz="2800" b="1" dirty="0">
                <a:latin typeface="Garamond" panose="02020404030301010803" pitchFamily="18" charset="0"/>
              </a:rPr>
              <a:t>: </a:t>
            </a:r>
            <a:br>
              <a:rPr lang="en-US" sz="2800" b="1" dirty="0">
                <a:latin typeface="Garamond" panose="02020404030301010803" pitchFamily="18" charset="0"/>
              </a:rPr>
            </a:br>
            <a:endParaRPr lang="en-US" sz="2800" b="1" dirty="0">
              <a:latin typeface="Garamond" panose="02020404030301010803" pitchFamily="18" charset="0"/>
            </a:endParaRPr>
          </a:p>
        </p:txBody>
      </p:sp>
      <p:sp>
        <p:nvSpPr>
          <p:cNvPr id="3" name="Content Placeholder 2"/>
          <p:cNvSpPr>
            <a:spLocks noGrp="1"/>
          </p:cNvSpPr>
          <p:nvPr>
            <p:ph idx="1"/>
          </p:nvPr>
        </p:nvSpPr>
        <p:spPr>
          <a:xfrm>
            <a:off x="166251" y="1251298"/>
            <a:ext cx="4493431" cy="3733800"/>
          </a:xfrm>
        </p:spPr>
        <p:txBody>
          <a:bodyPr/>
          <a:lstStyle/>
          <a:p>
            <a:r>
              <a:rPr lang="en-US" dirty="0"/>
              <a:t>At low power densities, the cell potential drops as a result of the </a:t>
            </a:r>
            <a:r>
              <a:rPr lang="en-US" u="sng" dirty="0">
                <a:solidFill>
                  <a:srgbClr val="FFFF00"/>
                </a:solidFill>
              </a:rPr>
              <a:t>activation polarization</a:t>
            </a:r>
            <a:r>
              <a:rPr lang="en-US" dirty="0"/>
              <a:t>.</a:t>
            </a:r>
          </a:p>
          <a:p>
            <a:r>
              <a:rPr lang="en-US" dirty="0"/>
              <a:t>At moderate current densities, the cell potential decreases linearly with current due to </a:t>
            </a:r>
            <a:r>
              <a:rPr lang="en-US" u="sng" dirty="0">
                <a:solidFill>
                  <a:srgbClr val="FFFF00"/>
                </a:solidFill>
              </a:rPr>
              <a:t>ohmic losses</a:t>
            </a:r>
            <a:r>
              <a:rPr lang="en-US" dirty="0">
                <a:solidFill>
                  <a:srgbClr val="FFFF00"/>
                </a:solidFill>
              </a:rPr>
              <a:t>.</a:t>
            </a:r>
          </a:p>
          <a:p>
            <a:r>
              <a:rPr lang="en-US" dirty="0"/>
              <a:t>At high current densities, the cell potential drop departs from the linear relationship with current density as a result of a more pronounced </a:t>
            </a:r>
            <a:r>
              <a:rPr lang="en-US" u="sng" dirty="0">
                <a:solidFill>
                  <a:srgbClr val="FFFF00"/>
                </a:solidFill>
              </a:rPr>
              <a:t>concentration polarization</a:t>
            </a:r>
            <a:r>
              <a:rPr lang="en-US" dirty="0">
                <a:solidFill>
                  <a:srgbClr val="FFFF00"/>
                </a:solidFill>
              </a:rPr>
              <a:t>.</a:t>
            </a:r>
          </a:p>
        </p:txBody>
      </p:sp>
      <p:pic>
        <p:nvPicPr>
          <p:cNvPr id="5" name="Picture 4">
            <a:extLst>
              <a:ext uri="{FF2B5EF4-FFF2-40B4-BE49-F238E27FC236}">
                <a16:creationId xmlns:a16="http://schemas.microsoft.com/office/drawing/2014/main" id="{DCE7A75A-F9AA-4948-BA04-33302F8B4A21}"/>
              </a:ext>
            </a:extLst>
          </p:cNvPr>
          <p:cNvPicPr>
            <a:picLocks noChangeAspect="1"/>
          </p:cNvPicPr>
          <p:nvPr/>
        </p:nvPicPr>
        <p:blipFill>
          <a:blip r:embed="rId2"/>
          <a:stretch>
            <a:fillRect/>
          </a:stretch>
        </p:blipFill>
        <p:spPr>
          <a:xfrm>
            <a:off x="4483843" y="1155774"/>
            <a:ext cx="4334480" cy="3924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27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11FCDC-55E8-4D5B-94E1-561DBAFDC43D}"/>
              </a:ext>
            </a:extLst>
          </p:cNvPr>
          <p:cNvSpPr>
            <a:spLocks noGrp="1"/>
          </p:cNvSpPr>
          <p:nvPr>
            <p:ph type="body" idx="1"/>
          </p:nvPr>
        </p:nvSpPr>
        <p:spPr>
          <a:xfrm>
            <a:off x="288099" y="250521"/>
            <a:ext cx="8617905" cy="4697259"/>
          </a:xfrm>
        </p:spPr>
        <p:txBody>
          <a:bodyPr/>
          <a:lstStyle/>
          <a:p>
            <a:r>
              <a:rPr lang="en-US" dirty="0"/>
              <a:t>Therefore, the operating voltage of the cell can be represented as the departure from ideal voltage caused by these polarizations:</a:t>
            </a:r>
          </a:p>
          <a:p>
            <a:endParaRPr lang="en-US" dirty="0"/>
          </a:p>
          <a:p>
            <a:endParaRPr lang="en-US" dirty="0"/>
          </a:p>
          <a:p>
            <a:r>
              <a:rPr lang="en-US" dirty="0"/>
              <a:t>Where </a:t>
            </a:r>
            <a:r>
              <a:rPr lang="en-US" dirty="0" err="1"/>
              <a:t>V_act</a:t>
            </a:r>
            <a:r>
              <a:rPr lang="en-US" dirty="0"/>
              <a:t> ,</a:t>
            </a:r>
            <a:r>
              <a:rPr lang="en-US" dirty="0" err="1"/>
              <a:t>V_ohmic</a:t>
            </a:r>
            <a:r>
              <a:rPr lang="en-US" dirty="0"/>
              <a:t> and </a:t>
            </a:r>
            <a:r>
              <a:rPr lang="en-US" dirty="0" err="1"/>
              <a:t>V_conc</a:t>
            </a:r>
            <a:r>
              <a:rPr lang="en-US" dirty="0"/>
              <a:t> represent activation, ohmic (resistive), and mass concentration polarization. As seen in equation 2, activation and concentration polarization occurs at both the anode and cathode, while the resistive polarization represents ohmic losses throughout the fuel cell</a:t>
            </a:r>
          </a:p>
          <a:p>
            <a:r>
              <a:rPr lang="en-US" dirty="0"/>
              <a:t>A relationship between the fuel cell potential and current density (fuel cell polarization curve) is:</a:t>
            </a:r>
          </a:p>
          <a:p>
            <a:pPr indent="0">
              <a:buNone/>
            </a:pPr>
            <a:endParaRPr lang="en-US" dirty="0"/>
          </a:p>
        </p:txBody>
      </p:sp>
      <p:pic>
        <p:nvPicPr>
          <p:cNvPr id="5" name="Picture 4">
            <a:extLst>
              <a:ext uri="{FF2B5EF4-FFF2-40B4-BE49-F238E27FC236}">
                <a16:creationId xmlns:a16="http://schemas.microsoft.com/office/drawing/2014/main" id="{9A28EDA0-0D30-477C-8244-9244E2BA9A00}"/>
              </a:ext>
            </a:extLst>
          </p:cNvPr>
          <p:cNvPicPr>
            <a:picLocks noChangeAspect="1"/>
          </p:cNvPicPr>
          <p:nvPr/>
        </p:nvPicPr>
        <p:blipFill>
          <a:blip r:embed="rId2"/>
          <a:stretch>
            <a:fillRect/>
          </a:stretch>
        </p:blipFill>
        <p:spPr>
          <a:xfrm>
            <a:off x="1178938" y="1057881"/>
            <a:ext cx="6836225" cy="770917"/>
          </a:xfrm>
          <a:prstGeom prst="rect">
            <a:avLst/>
          </a:prstGeom>
        </p:spPr>
      </p:pic>
      <p:pic>
        <p:nvPicPr>
          <p:cNvPr id="8" name="Picture 7">
            <a:extLst>
              <a:ext uri="{FF2B5EF4-FFF2-40B4-BE49-F238E27FC236}">
                <a16:creationId xmlns:a16="http://schemas.microsoft.com/office/drawing/2014/main" id="{AA39859E-B60F-490C-9E8C-9DD7A5E5531D}"/>
              </a:ext>
            </a:extLst>
          </p:cNvPr>
          <p:cNvPicPr>
            <a:picLocks noChangeAspect="1"/>
          </p:cNvPicPr>
          <p:nvPr/>
        </p:nvPicPr>
        <p:blipFill>
          <a:blip r:embed="rId3"/>
          <a:stretch>
            <a:fillRect/>
          </a:stretch>
        </p:blipFill>
        <p:spPr>
          <a:xfrm>
            <a:off x="1786783" y="3975392"/>
            <a:ext cx="5620534" cy="800212"/>
          </a:xfrm>
          <a:prstGeom prst="rect">
            <a:avLst/>
          </a:prstGeom>
        </p:spPr>
      </p:pic>
    </p:spTree>
    <p:extLst>
      <p:ext uri="{BB962C8B-B14F-4D97-AF65-F5344CB8AC3E}">
        <p14:creationId xmlns:p14="http://schemas.microsoft.com/office/powerpoint/2010/main" val="354507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A6B0-1BE4-483B-9041-B1705277D747}"/>
              </a:ext>
            </a:extLst>
          </p:cNvPr>
          <p:cNvSpPr>
            <a:spLocks noGrp="1"/>
          </p:cNvSpPr>
          <p:nvPr>
            <p:ph type="title"/>
          </p:nvPr>
        </p:nvSpPr>
        <p:spPr>
          <a:xfrm>
            <a:off x="768925" y="0"/>
            <a:ext cx="7010400" cy="892345"/>
          </a:xfrm>
        </p:spPr>
        <p:txBody>
          <a:bodyPr/>
          <a:lstStyle/>
          <a:p>
            <a:r>
              <a:rPr lang="en-US" sz="2400" b="1" dirty="0"/>
              <a:t>Activation Polarization: Voltage Loss Due to Voltage Overpotential</a:t>
            </a:r>
            <a:br>
              <a:rPr lang="en-US" sz="2400" dirty="0"/>
            </a:br>
            <a:endParaRPr lang="en-US" sz="2400" dirty="0"/>
          </a:p>
        </p:txBody>
      </p:sp>
      <p:sp>
        <p:nvSpPr>
          <p:cNvPr id="3" name="Text Placeholder 2">
            <a:extLst>
              <a:ext uri="{FF2B5EF4-FFF2-40B4-BE49-F238E27FC236}">
                <a16:creationId xmlns:a16="http://schemas.microsoft.com/office/drawing/2014/main" id="{B91047F7-67C0-4C5D-8355-C6A80D82F78C}"/>
              </a:ext>
            </a:extLst>
          </p:cNvPr>
          <p:cNvSpPr>
            <a:spLocks noGrp="1"/>
          </p:cNvSpPr>
          <p:nvPr>
            <p:ph type="body" idx="1"/>
          </p:nvPr>
        </p:nvSpPr>
        <p:spPr>
          <a:xfrm>
            <a:off x="250522" y="701458"/>
            <a:ext cx="8668010" cy="4246323"/>
          </a:xfrm>
        </p:spPr>
        <p:txBody>
          <a:bodyPr/>
          <a:lstStyle/>
          <a:p>
            <a:r>
              <a:rPr lang="en-US" dirty="0"/>
              <a:t>Activation polarization is </a:t>
            </a:r>
            <a:r>
              <a:rPr lang="en-US" dirty="0">
                <a:solidFill>
                  <a:srgbClr val="FFFF00"/>
                </a:solidFill>
              </a:rPr>
              <a:t>the voltage overpotential required to overcome the activation energy of the electrochemical reaction on the catalytic surface. </a:t>
            </a:r>
            <a:r>
              <a:rPr lang="en-US" dirty="0"/>
              <a:t>The </a:t>
            </a:r>
            <a:r>
              <a:rPr lang="en-US" b="1" dirty="0">
                <a:hlinkClick r:id="rId2"/>
              </a:rPr>
              <a:t>catalyst</a:t>
            </a:r>
            <a:r>
              <a:rPr lang="en-US" dirty="0"/>
              <a:t> </a:t>
            </a:r>
            <a:r>
              <a:rPr lang="en-US" dirty="0">
                <a:solidFill>
                  <a:srgbClr val="FFFF00"/>
                </a:solidFill>
              </a:rPr>
              <a:t>reduces</a:t>
            </a:r>
            <a:r>
              <a:rPr lang="en-US" dirty="0"/>
              <a:t> the height of the activation barrier, but a loss in voltage remains due to the slow oxygen reaction. The total activation polarization overpotential is </a:t>
            </a:r>
            <a:r>
              <a:rPr lang="en-US" dirty="0">
                <a:solidFill>
                  <a:srgbClr val="FFFF00"/>
                </a:solidFill>
              </a:rPr>
              <a:t>0.1 to 0.2 V</a:t>
            </a:r>
            <a:r>
              <a:rPr lang="en-US" dirty="0"/>
              <a:t>, which reduces the maximum potential to less than 1.0 V even under open-circuit conditions. Activation overpotential expressions can be derived from the Butler-</a:t>
            </a:r>
            <a:r>
              <a:rPr lang="en-US" dirty="0" err="1"/>
              <a:t>Volmer</a:t>
            </a:r>
            <a:r>
              <a:rPr lang="en-US" dirty="0"/>
              <a:t> equation. The activation overpotential increases with current density and can be expressed as:</a:t>
            </a:r>
          </a:p>
          <a:p>
            <a:endParaRPr lang="en-US" dirty="0"/>
          </a:p>
          <a:p>
            <a:endParaRPr lang="en-US" dirty="0"/>
          </a:p>
          <a:p>
            <a:r>
              <a:rPr lang="en-US" dirty="0"/>
              <a:t>where </a:t>
            </a:r>
            <a:r>
              <a:rPr lang="en-US" dirty="0" err="1"/>
              <a:t>i</a:t>
            </a:r>
            <a:r>
              <a:rPr lang="en-US" dirty="0"/>
              <a:t> is the current density, and i</a:t>
            </a:r>
            <a:r>
              <a:rPr lang="en-US" baseline="-25000" dirty="0"/>
              <a:t>0</a:t>
            </a:r>
            <a:r>
              <a:rPr lang="en-US" dirty="0"/>
              <a:t>, is the reaction exchange current density. </a:t>
            </a:r>
            <a:r>
              <a:rPr lang="en-US" dirty="0">
                <a:solidFill>
                  <a:srgbClr val="FFFF00"/>
                </a:solidFill>
              </a:rPr>
              <a:t>Exchange current density represents the reaction rate.</a:t>
            </a:r>
            <a:br>
              <a:rPr lang="en-US" dirty="0">
                <a:solidFill>
                  <a:srgbClr val="FFFF00"/>
                </a:solidFill>
              </a:rPr>
            </a:br>
            <a:endParaRPr lang="en-US" dirty="0">
              <a:solidFill>
                <a:srgbClr val="FFFF00"/>
              </a:solidFill>
            </a:endParaRPr>
          </a:p>
        </p:txBody>
      </p:sp>
      <p:pic>
        <p:nvPicPr>
          <p:cNvPr id="5" name="Picture 4">
            <a:extLst>
              <a:ext uri="{FF2B5EF4-FFF2-40B4-BE49-F238E27FC236}">
                <a16:creationId xmlns:a16="http://schemas.microsoft.com/office/drawing/2014/main" id="{E4CCBA29-9226-41A4-BD9B-D3BFAAECD15B}"/>
              </a:ext>
            </a:extLst>
          </p:cNvPr>
          <p:cNvPicPr>
            <a:picLocks noChangeAspect="1"/>
          </p:cNvPicPr>
          <p:nvPr/>
        </p:nvPicPr>
        <p:blipFill>
          <a:blip r:embed="rId3"/>
          <a:stretch>
            <a:fillRect/>
          </a:stretch>
        </p:blipFill>
        <p:spPr>
          <a:xfrm>
            <a:off x="2969814" y="3351903"/>
            <a:ext cx="3229426" cy="819264"/>
          </a:xfrm>
          <a:prstGeom prst="rect">
            <a:avLst/>
          </a:prstGeom>
        </p:spPr>
      </p:pic>
    </p:spTree>
    <p:extLst>
      <p:ext uri="{BB962C8B-B14F-4D97-AF65-F5344CB8AC3E}">
        <p14:creationId xmlns:p14="http://schemas.microsoft.com/office/powerpoint/2010/main" val="233886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A6B0-1BE4-483B-9041-B1705277D747}"/>
              </a:ext>
            </a:extLst>
          </p:cNvPr>
          <p:cNvSpPr>
            <a:spLocks noGrp="1"/>
          </p:cNvSpPr>
          <p:nvPr>
            <p:ph type="title"/>
          </p:nvPr>
        </p:nvSpPr>
        <p:spPr>
          <a:xfrm>
            <a:off x="768925" y="0"/>
            <a:ext cx="7010400" cy="892345"/>
          </a:xfrm>
        </p:spPr>
        <p:txBody>
          <a:bodyPr/>
          <a:lstStyle/>
          <a:p>
            <a:r>
              <a:rPr lang="en-US" sz="2400" b="1" dirty="0"/>
              <a:t>Activation Polarization: Voltage Loss Due to Voltage Overpotential</a:t>
            </a:r>
            <a:br>
              <a:rPr lang="en-US" sz="2400" dirty="0"/>
            </a:br>
            <a:endParaRPr lang="en-US" sz="2400" dirty="0"/>
          </a:p>
        </p:txBody>
      </p:sp>
      <p:sp>
        <p:nvSpPr>
          <p:cNvPr id="3" name="Text Placeholder 2">
            <a:extLst>
              <a:ext uri="{FF2B5EF4-FFF2-40B4-BE49-F238E27FC236}">
                <a16:creationId xmlns:a16="http://schemas.microsoft.com/office/drawing/2014/main" id="{B91047F7-67C0-4C5D-8355-C6A80D82F78C}"/>
              </a:ext>
            </a:extLst>
          </p:cNvPr>
          <p:cNvSpPr>
            <a:spLocks noGrp="1"/>
          </p:cNvSpPr>
          <p:nvPr>
            <p:ph type="body" idx="1"/>
          </p:nvPr>
        </p:nvSpPr>
        <p:spPr>
          <a:xfrm>
            <a:off x="174473" y="847073"/>
            <a:ext cx="3883066" cy="4296427"/>
          </a:xfrm>
        </p:spPr>
        <p:txBody>
          <a:bodyPr/>
          <a:lstStyle/>
          <a:p>
            <a:r>
              <a:rPr lang="en-US" b="1" u="sng" dirty="0"/>
              <a:t>Tafel Equation:</a:t>
            </a:r>
          </a:p>
          <a:p>
            <a:pPr indent="0">
              <a:buNone/>
            </a:pPr>
            <a:r>
              <a:rPr lang="en-US" dirty="0"/>
              <a:t>where n is the number of exchange protons per mole of reactant, F is Faraday’s constant and </a:t>
            </a:r>
            <a:r>
              <a:rPr lang="el-GR" dirty="0">
                <a:solidFill>
                  <a:srgbClr val="FFFF00"/>
                </a:solidFill>
              </a:rPr>
              <a:t>α</a:t>
            </a:r>
            <a:r>
              <a:rPr lang="en-US" dirty="0"/>
              <a:t> is the </a:t>
            </a:r>
            <a:r>
              <a:rPr lang="en-US" dirty="0">
                <a:solidFill>
                  <a:srgbClr val="FFFF00"/>
                </a:solidFill>
              </a:rPr>
              <a:t>charge transfer coefficient used to describe the amount of electrical energy applied to change the rate of the electrochemical reaction. </a:t>
            </a:r>
            <a:r>
              <a:rPr lang="en-US" dirty="0"/>
              <a:t>The exchange current density, </a:t>
            </a:r>
            <a:r>
              <a:rPr lang="en-US" dirty="0" err="1">
                <a:solidFill>
                  <a:srgbClr val="FFFF00"/>
                </a:solidFill>
              </a:rPr>
              <a:t>i</a:t>
            </a:r>
            <a:r>
              <a:rPr lang="en-US" baseline="-25000" dirty="0" err="1">
                <a:solidFill>
                  <a:srgbClr val="FFFF00"/>
                </a:solidFill>
              </a:rPr>
              <a:t>o</a:t>
            </a:r>
            <a:r>
              <a:rPr lang="en-US" dirty="0"/>
              <a:t> is the </a:t>
            </a:r>
            <a:r>
              <a:rPr lang="en-US" dirty="0">
                <a:solidFill>
                  <a:srgbClr val="FFFF00"/>
                </a:solidFill>
              </a:rPr>
              <a:t>electrode activity for a particular reaction at equilibrium.</a:t>
            </a:r>
          </a:p>
          <a:p>
            <a:pPr indent="0">
              <a:buNone/>
            </a:pPr>
            <a:endParaRPr lang="en-US" b="1" u="sng" dirty="0"/>
          </a:p>
        </p:txBody>
      </p:sp>
      <p:pic>
        <p:nvPicPr>
          <p:cNvPr id="6" name="Picture 5">
            <a:extLst>
              <a:ext uri="{FF2B5EF4-FFF2-40B4-BE49-F238E27FC236}">
                <a16:creationId xmlns:a16="http://schemas.microsoft.com/office/drawing/2014/main" id="{EA854CE2-8677-4E29-8B90-80F56B254631}"/>
              </a:ext>
            </a:extLst>
          </p:cNvPr>
          <p:cNvPicPr>
            <a:picLocks noChangeAspect="1"/>
          </p:cNvPicPr>
          <p:nvPr/>
        </p:nvPicPr>
        <p:blipFill>
          <a:blip r:embed="rId3"/>
          <a:stretch>
            <a:fillRect/>
          </a:stretch>
        </p:blipFill>
        <p:spPr>
          <a:xfrm>
            <a:off x="4133588" y="892345"/>
            <a:ext cx="4787981" cy="2962688"/>
          </a:xfrm>
          <a:prstGeom prst="rect">
            <a:avLst/>
          </a:prstGeom>
        </p:spPr>
      </p:pic>
    </p:spTree>
    <p:extLst>
      <p:ext uri="{BB962C8B-B14F-4D97-AF65-F5344CB8AC3E}">
        <p14:creationId xmlns:p14="http://schemas.microsoft.com/office/powerpoint/2010/main" val="25157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A6B0-1BE4-483B-9041-B1705277D747}"/>
              </a:ext>
            </a:extLst>
          </p:cNvPr>
          <p:cNvSpPr>
            <a:spLocks noGrp="1"/>
          </p:cNvSpPr>
          <p:nvPr>
            <p:ph type="title"/>
          </p:nvPr>
        </p:nvSpPr>
        <p:spPr>
          <a:xfrm>
            <a:off x="768925" y="0"/>
            <a:ext cx="7010400" cy="892345"/>
          </a:xfrm>
        </p:spPr>
        <p:txBody>
          <a:bodyPr/>
          <a:lstStyle/>
          <a:p>
            <a:r>
              <a:rPr lang="en-US" sz="2400" b="1" dirty="0"/>
              <a:t>Ohmic Polarization: Voltage Loss Due to Charge Transport</a:t>
            </a:r>
            <a:br>
              <a:rPr lang="en-US" sz="2400" dirty="0"/>
            </a:br>
            <a:endParaRPr lang="en-US" sz="2400" dirty="0"/>
          </a:p>
        </p:txBody>
      </p:sp>
      <p:sp>
        <p:nvSpPr>
          <p:cNvPr id="3" name="Text Placeholder 2">
            <a:extLst>
              <a:ext uri="{FF2B5EF4-FFF2-40B4-BE49-F238E27FC236}">
                <a16:creationId xmlns:a16="http://schemas.microsoft.com/office/drawing/2014/main" id="{B91047F7-67C0-4C5D-8355-C6A80D82F78C}"/>
              </a:ext>
            </a:extLst>
          </p:cNvPr>
          <p:cNvSpPr>
            <a:spLocks noGrp="1"/>
          </p:cNvSpPr>
          <p:nvPr>
            <p:ph type="body" idx="1"/>
          </p:nvPr>
        </p:nvSpPr>
        <p:spPr>
          <a:xfrm>
            <a:off x="250522" y="701458"/>
            <a:ext cx="8537878" cy="4296427"/>
          </a:xfrm>
        </p:spPr>
        <p:txBody>
          <a:bodyPr/>
          <a:lstStyle/>
          <a:p>
            <a:r>
              <a:rPr lang="en-US" dirty="0"/>
              <a:t>This phenomenon is called “ohmic polarization,” and it occurs because of the electrical resistance in the cell components. The cell components that contribute to the electrical resistance are the electrolyte, the catalyst layer, the gas diffusion layer, bipolar plates, interface contacts and terminal connections.  The reduction in voltage is dominated by internal ohmic losses through the fuel cell. This voltage loss is called “ohmic loss,” and includes the electronic (</a:t>
            </a:r>
            <a:r>
              <a:rPr lang="en-US" dirty="0" err="1"/>
              <a:t>R</a:t>
            </a:r>
            <a:r>
              <a:rPr lang="en-US" baseline="-25000" dirty="0" err="1"/>
              <a:t>elec</a:t>
            </a:r>
            <a:r>
              <a:rPr lang="en-US" dirty="0"/>
              <a:t>) and ionic (</a:t>
            </a:r>
            <a:r>
              <a:rPr lang="en-US" dirty="0" err="1"/>
              <a:t>R</a:t>
            </a:r>
            <a:r>
              <a:rPr lang="en-US" baseline="-25000" dirty="0" err="1"/>
              <a:t>ionic</a:t>
            </a:r>
            <a:r>
              <a:rPr lang="en-US" dirty="0"/>
              <a:t>) contributions to fuel cell resistance. This can be written as:</a:t>
            </a:r>
            <a:endParaRPr lang="en-US" b="1" u="sng" dirty="0"/>
          </a:p>
          <a:p>
            <a:pPr indent="0">
              <a:buNone/>
            </a:pPr>
            <a:endParaRPr lang="en-US" dirty="0">
              <a:solidFill>
                <a:srgbClr val="FFFF00"/>
              </a:solidFill>
            </a:endParaRPr>
          </a:p>
          <a:p>
            <a:pPr indent="0">
              <a:buNone/>
            </a:pPr>
            <a:endParaRPr lang="en-US" b="1" u="sng" dirty="0"/>
          </a:p>
        </p:txBody>
      </p:sp>
      <p:pic>
        <p:nvPicPr>
          <p:cNvPr id="5" name="Picture 4">
            <a:extLst>
              <a:ext uri="{FF2B5EF4-FFF2-40B4-BE49-F238E27FC236}">
                <a16:creationId xmlns:a16="http://schemas.microsoft.com/office/drawing/2014/main" id="{E7EF28E8-A30A-4985-9316-E61E7A25913E}"/>
              </a:ext>
            </a:extLst>
          </p:cNvPr>
          <p:cNvPicPr>
            <a:picLocks noChangeAspect="1"/>
          </p:cNvPicPr>
          <p:nvPr/>
        </p:nvPicPr>
        <p:blipFill>
          <a:blip r:embed="rId3"/>
          <a:stretch>
            <a:fillRect/>
          </a:stretch>
        </p:blipFill>
        <p:spPr>
          <a:xfrm>
            <a:off x="1933888" y="3671849"/>
            <a:ext cx="5171146" cy="735051"/>
          </a:xfrm>
          <a:prstGeom prst="rect">
            <a:avLst/>
          </a:prstGeom>
        </p:spPr>
      </p:pic>
    </p:spTree>
    <p:extLst>
      <p:ext uri="{BB962C8B-B14F-4D97-AF65-F5344CB8AC3E}">
        <p14:creationId xmlns:p14="http://schemas.microsoft.com/office/powerpoint/2010/main" val="373606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A6B0-1BE4-483B-9041-B1705277D747}"/>
              </a:ext>
            </a:extLst>
          </p:cNvPr>
          <p:cNvSpPr>
            <a:spLocks noGrp="1"/>
          </p:cNvSpPr>
          <p:nvPr>
            <p:ph type="title"/>
          </p:nvPr>
        </p:nvSpPr>
        <p:spPr>
          <a:xfrm>
            <a:off x="768925" y="0"/>
            <a:ext cx="7010400" cy="892345"/>
          </a:xfrm>
        </p:spPr>
        <p:txBody>
          <a:bodyPr/>
          <a:lstStyle/>
          <a:p>
            <a:r>
              <a:rPr lang="en-US" sz="2400" b="1" dirty="0"/>
              <a:t>Concentration Polarization: Voltage Loss Due to Mass Transport</a:t>
            </a:r>
            <a:endParaRPr lang="en-US" sz="2400" dirty="0"/>
          </a:p>
        </p:txBody>
      </p:sp>
      <p:sp>
        <p:nvSpPr>
          <p:cNvPr id="3" name="Text Placeholder 2">
            <a:extLst>
              <a:ext uri="{FF2B5EF4-FFF2-40B4-BE49-F238E27FC236}">
                <a16:creationId xmlns:a16="http://schemas.microsoft.com/office/drawing/2014/main" id="{B91047F7-67C0-4C5D-8355-C6A80D82F78C}"/>
              </a:ext>
            </a:extLst>
          </p:cNvPr>
          <p:cNvSpPr>
            <a:spLocks noGrp="1"/>
          </p:cNvSpPr>
          <p:nvPr>
            <p:ph type="body" idx="1"/>
          </p:nvPr>
        </p:nvSpPr>
        <p:spPr>
          <a:xfrm>
            <a:off x="250522" y="701458"/>
            <a:ext cx="8537878" cy="4296427"/>
          </a:xfrm>
        </p:spPr>
        <p:txBody>
          <a:bodyPr/>
          <a:lstStyle/>
          <a:p>
            <a:r>
              <a:rPr lang="en-US" dirty="0"/>
              <a:t>A fuel cell must continuously be supplied with fuel and oxidant to produce electricity. Products must also be continuously removed to have maximum fuel cell efficiency. The study of mass transfer of uncharged species is important because it can lead to significant fuel cell performance losses if not understood properly. The reactant and product concentrations within the catalyst layer determine the fuel cell performance. Concentration loss can be minimized by optimizing the mass transport in the fuel cell electrodes and flow structures.</a:t>
            </a:r>
          </a:p>
          <a:p>
            <a:r>
              <a:rPr lang="en-US" dirty="0">
                <a:solidFill>
                  <a:srgbClr val="FFFF00"/>
                </a:solidFill>
              </a:rPr>
              <a:t>Concentration Polarization can be expressed by the following equation:</a:t>
            </a:r>
          </a:p>
          <a:p>
            <a:pPr indent="0">
              <a:buNone/>
            </a:pPr>
            <a:endParaRPr lang="en-US" b="1" u="sng" dirty="0"/>
          </a:p>
        </p:txBody>
      </p:sp>
      <p:pic>
        <p:nvPicPr>
          <p:cNvPr id="6" name="Picture 5">
            <a:extLst>
              <a:ext uri="{FF2B5EF4-FFF2-40B4-BE49-F238E27FC236}">
                <a16:creationId xmlns:a16="http://schemas.microsoft.com/office/drawing/2014/main" id="{8FF75B2E-A7E6-420E-B530-9829A03A4C50}"/>
              </a:ext>
            </a:extLst>
          </p:cNvPr>
          <p:cNvPicPr>
            <a:picLocks noChangeAspect="1"/>
          </p:cNvPicPr>
          <p:nvPr/>
        </p:nvPicPr>
        <p:blipFill>
          <a:blip r:embed="rId3"/>
          <a:stretch>
            <a:fillRect/>
          </a:stretch>
        </p:blipFill>
        <p:spPr>
          <a:xfrm>
            <a:off x="1024239" y="3906982"/>
            <a:ext cx="2702990" cy="928299"/>
          </a:xfrm>
          <a:prstGeom prst="rect">
            <a:avLst/>
          </a:prstGeom>
        </p:spPr>
      </p:pic>
      <p:pic>
        <p:nvPicPr>
          <p:cNvPr id="8" name="Picture 7">
            <a:extLst>
              <a:ext uri="{FF2B5EF4-FFF2-40B4-BE49-F238E27FC236}">
                <a16:creationId xmlns:a16="http://schemas.microsoft.com/office/drawing/2014/main" id="{AFDCDFC1-41CF-40CC-8918-09A1304FAC8D}"/>
              </a:ext>
            </a:extLst>
          </p:cNvPr>
          <p:cNvPicPr>
            <a:picLocks noChangeAspect="1"/>
          </p:cNvPicPr>
          <p:nvPr/>
        </p:nvPicPr>
        <p:blipFill>
          <a:blip r:embed="rId4"/>
          <a:stretch>
            <a:fillRect/>
          </a:stretch>
        </p:blipFill>
        <p:spPr>
          <a:xfrm>
            <a:off x="5167745" y="3906982"/>
            <a:ext cx="2036618" cy="928299"/>
          </a:xfrm>
          <a:prstGeom prst="rect">
            <a:avLst/>
          </a:prstGeom>
        </p:spPr>
      </p:pic>
    </p:spTree>
    <p:extLst>
      <p:ext uri="{BB962C8B-B14F-4D97-AF65-F5344CB8AC3E}">
        <p14:creationId xmlns:p14="http://schemas.microsoft.com/office/powerpoint/2010/main" val="279328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ctrTitle"/>
          </p:nvPr>
        </p:nvSpPr>
        <p:spPr>
          <a:xfrm>
            <a:off x="2590800" y="2038350"/>
            <a:ext cx="5943600" cy="1009600"/>
          </a:xfrm>
          <a:prstGeom prst="rect">
            <a:avLst/>
          </a:prstGeom>
          <a:noFill/>
          <a:ln>
            <a:noFill/>
          </a:ln>
        </p:spPr>
        <p:txBody>
          <a:bodyPr wrap="square" lIns="91425" tIns="91425" rIns="91425" bIns="91425" anchor="b" anchorCtr="0">
            <a:noAutofit/>
          </a:bodyPr>
          <a:lstStyle/>
          <a:p>
            <a:pPr indent="-342900">
              <a:buSzPts val="5400"/>
            </a:pPr>
            <a:r>
              <a:rPr lang="en-US" sz="5400" b="1">
                <a:latin typeface="Garamond"/>
                <a:ea typeface="Garamond"/>
                <a:cs typeface="Garamond"/>
                <a:sym typeface="Garamond"/>
              </a:rPr>
              <a:t>ELECTROLYZER</a:t>
            </a:r>
          </a:p>
        </p:txBody>
      </p:sp>
      <p:sp>
        <p:nvSpPr>
          <p:cNvPr id="463"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3</a:t>
            </a:r>
          </a:p>
        </p:txBody>
      </p:sp>
    </p:spTree>
    <p:extLst>
      <p:ext uri="{BB962C8B-B14F-4D97-AF65-F5344CB8AC3E}">
        <p14:creationId xmlns:p14="http://schemas.microsoft.com/office/powerpoint/2010/main" val="4048886321"/>
      </p:ext>
    </p:extLst>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99650" y="270488"/>
            <a:ext cx="7010400" cy="10058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PEM Electrolyzer </a:t>
            </a:r>
          </a:p>
        </p:txBody>
      </p:sp>
      <p:sp>
        <p:nvSpPr>
          <p:cNvPr id="469" name="Shape 469"/>
          <p:cNvSpPr txBox="1">
            <a:spLocks noGrp="1"/>
          </p:cNvSpPr>
          <p:nvPr>
            <p:ph type="body" idx="1"/>
          </p:nvPr>
        </p:nvSpPr>
        <p:spPr>
          <a:xfrm>
            <a:off x="699650" y="1276350"/>
            <a:ext cx="7148950" cy="3581399"/>
          </a:xfrm>
          <a:prstGeom prst="rect">
            <a:avLst/>
          </a:prstGeom>
          <a:noFill/>
          <a:ln>
            <a:noFill/>
          </a:ln>
        </p:spPr>
        <p:txBody>
          <a:bodyPr wrap="square" lIns="91425" tIns="91425" rIns="91425" bIns="91425" anchor="t" anchorCtr="0">
            <a:noAutofit/>
          </a:bodyPr>
          <a:lstStyle/>
          <a:p>
            <a:pPr indent="0">
              <a:spcBef>
                <a:spcPts val="0"/>
              </a:spcBef>
            </a:pPr>
            <a:r>
              <a:rPr lang="en-US" b="1"/>
              <a:t>PEM</a:t>
            </a:r>
            <a:r>
              <a:rPr lang="en-US"/>
              <a:t> is able to make use of fluctuating power supply from the renewable and result of fuel hydrogen due to the solid structure of the electrolyte </a:t>
            </a:r>
            <a:r>
              <a:rPr lang="en-US" b="1">
                <a:solidFill>
                  <a:srgbClr val="FFFF00"/>
                </a:solidFill>
              </a:rPr>
              <a:t>(it is easy and more efficient)</a:t>
            </a:r>
          </a:p>
          <a:p>
            <a:pPr indent="0"/>
            <a:r>
              <a:rPr lang="en-US"/>
              <a:t>PEM electrolyzer offers an </a:t>
            </a:r>
            <a:r>
              <a:rPr lang="en-US">
                <a:solidFill>
                  <a:srgbClr val="FFFF00"/>
                </a:solidFill>
              </a:rPr>
              <a:t>efficient ,flexible and practically for high quality of hydrogen</a:t>
            </a:r>
            <a:r>
              <a:rPr lang="en-US"/>
              <a:t> production </a:t>
            </a:r>
          </a:p>
          <a:p>
            <a:pPr indent="0"/>
            <a:r>
              <a:rPr lang="en-US"/>
              <a:t>In recent time more attention Is being paid to PEM electrolyzer due </a:t>
            </a:r>
            <a:r>
              <a:rPr lang="en-US">
                <a:solidFill>
                  <a:srgbClr val="FFFF00"/>
                </a:solidFill>
              </a:rPr>
              <a:t>to its offers several advantages compared other method</a:t>
            </a:r>
            <a:r>
              <a:rPr lang="en-US"/>
              <a:t> of electrolyser in term of </a:t>
            </a:r>
            <a:r>
              <a:rPr lang="en-US">
                <a:solidFill>
                  <a:srgbClr val="FFFF00"/>
                </a:solidFill>
              </a:rPr>
              <a:t>smaller mass volume characteristic</a:t>
            </a:r>
            <a:r>
              <a:rPr lang="en-US"/>
              <a:t> ,</a:t>
            </a:r>
            <a:r>
              <a:rPr lang="en-US">
                <a:solidFill>
                  <a:srgbClr val="FFFF00"/>
                </a:solidFill>
              </a:rPr>
              <a:t>higher in current densities </a:t>
            </a:r>
            <a:r>
              <a:rPr lang="en-US"/>
              <a:t>,</a:t>
            </a:r>
            <a:r>
              <a:rPr lang="en-US">
                <a:solidFill>
                  <a:srgbClr val="FFFF00"/>
                </a:solidFill>
              </a:rPr>
              <a:t>high degree of gas purity</a:t>
            </a:r>
            <a:r>
              <a:rPr lang="en-US"/>
              <a:t> and </a:t>
            </a:r>
            <a:r>
              <a:rPr lang="en-US">
                <a:solidFill>
                  <a:srgbClr val="FFFF00"/>
                </a:solidFill>
              </a:rPr>
              <a:t>better safety level .</a:t>
            </a:r>
          </a:p>
        </p:txBody>
      </p:sp>
    </p:spTree>
    <p:extLst>
      <p:ext uri="{BB962C8B-B14F-4D97-AF65-F5344CB8AC3E}">
        <p14:creationId xmlns:p14="http://schemas.microsoft.com/office/powerpoint/2010/main" val="43266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latin typeface="Garamond" panose="02020404030301010803" pitchFamily="18" charset="0"/>
              </a:rPr>
              <a:t>FUEL CELLS </a:t>
            </a:r>
          </a:p>
        </p:txBody>
      </p:sp>
    </p:spTree>
    <p:extLst>
      <p:ext uri="{BB962C8B-B14F-4D97-AF65-F5344CB8AC3E}">
        <p14:creationId xmlns:p14="http://schemas.microsoft.com/office/powerpoint/2010/main" val="1570826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699650" y="422888"/>
            <a:ext cx="7606150" cy="9296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Mode of operation of (PEM)</a:t>
            </a:r>
          </a:p>
        </p:txBody>
      </p:sp>
      <p:sp>
        <p:nvSpPr>
          <p:cNvPr id="475" name="Shape 475"/>
          <p:cNvSpPr txBox="1">
            <a:spLocks noGrp="1"/>
          </p:cNvSpPr>
          <p:nvPr>
            <p:ph type="body" idx="1"/>
          </p:nvPr>
        </p:nvSpPr>
        <p:spPr>
          <a:xfrm>
            <a:off x="699650" y="1504950"/>
            <a:ext cx="7148950" cy="3352799"/>
          </a:xfrm>
          <a:prstGeom prst="rect">
            <a:avLst/>
          </a:prstGeom>
          <a:noFill/>
          <a:ln>
            <a:noFill/>
          </a:ln>
        </p:spPr>
        <p:txBody>
          <a:bodyPr wrap="square" lIns="91425" tIns="91425" rIns="91425" bIns="91425" anchor="t" anchorCtr="0">
            <a:noAutofit/>
          </a:bodyPr>
          <a:lstStyle/>
          <a:p>
            <a:pPr indent="0">
              <a:spcBef>
                <a:spcPts val="0"/>
              </a:spcBef>
              <a:buSzPts val="2000"/>
            </a:pPr>
            <a:r>
              <a:rPr lang="en-US" sz="2000" dirty="0"/>
              <a:t>The dissociation of water into hydrogen and oxygen is relatively high since </a:t>
            </a:r>
            <a:r>
              <a:rPr lang="en-US" sz="2000" dirty="0">
                <a:solidFill>
                  <a:srgbClr val="FFFF00"/>
                </a:solidFill>
              </a:rPr>
              <a:t>water molecules have a stable structure at ambient temperature.</a:t>
            </a:r>
            <a:r>
              <a:rPr lang="en-US" sz="2000" dirty="0"/>
              <a:t> </a:t>
            </a:r>
          </a:p>
          <a:p>
            <a:pPr indent="0">
              <a:buSzPts val="2000"/>
            </a:pPr>
            <a:r>
              <a:rPr lang="en-US" sz="2000" dirty="0"/>
              <a:t>A minimum potential of 1.23 V is applied across the electrochemical cell to initiate electrochemical reactions at both anode and cathode electrodes </a:t>
            </a:r>
          </a:p>
          <a:p>
            <a:pPr indent="0">
              <a:buSzPts val="2000"/>
            </a:pPr>
            <a:r>
              <a:rPr lang="en-US" sz="2000" dirty="0"/>
              <a:t>Water is introduced at the anode and dissociated into </a:t>
            </a:r>
            <a:r>
              <a:rPr lang="en-US" sz="2000" dirty="0" err="1"/>
              <a:t>oxygen,protons</a:t>
            </a:r>
            <a:r>
              <a:rPr lang="en-US" sz="2000" dirty="0"/>
              <a:t> and electrons via the following reaction </a:t>
            </a:r>
          </a:p>
          <a:p>
            <a:pPr indent="0">
              <a:buSzPts val="2000"/>
            </a:pPr>
            <a:r>
              <a:rPr lang="en-US" sz="2000" dirty="0"/>
              <a:t>Anode =H</a:t>
            </a:r>
            <a:r>
              <a:rPr lang="en-US" sz="2000" baseline="-25000" dirty="0"/>
              <a:t>2</a:t>
            </a:r>
            <a:r>
              <a:rPr lang="en-US" sz="2000" dirty="0"/>
              <a:t>O→  .5  O</a:t>
            </a:r>
            <a:r>
              <a:rPr lang="en-US" sz="2000" baseline="-25000" dirty="0"/>
              <a:t>2</a:t>
            </a:r>
            <a:r>
              <a:rPr lang="en-US" sz="2000" dirty="0"/>
              <a:t> +2H</a:t>
            </a:r>
            <a:r>
              <a:rPr lang="en-US" sz="2000" baseline="30000" dirty="0"/>
              <a:t>+</a:t>
            </a:r>
            <a:r>
              <a:rPr lang="en-US" sz="2000" dirty="0"/>
              <a:t>+2e</a:t>
            </a:r>
            <a:r>
              <a:rPr lang="en-US" sz="2000" baseline="30000" dirty="0"/>
              <a:t>-  (1)</a:t>
            </a:r>
          </a:p>
          <a:p>
            <a:pPr indent="-114300">
              <a:buSzPts val="1800"/>
              <a:buNone/>
            </a:pPr>
            <a:endParaRPr sz="1800" dirty="0"/>
          </a:p>
        </p:txBody>
      </p:sp>
      <p:sp>
        <p:nvSpPr>
          <p:cNvPr id="476" name="Shape 476"/>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Tree>
    <p:extLst>
      <p:ext uri="{BB962C8B-B14F-4D97-AF65-F5344CB8AC3E}">
        <p14:creationId xmlns:p14="http://schemas.microsoft.com/office/powerpoint/2010/main" val="343248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99650" y="1504950"/>
            <a:ext cx="7148950" cy="3352799"/>
          </a:xfrm>
          <a:prstGeom prst="rect">
            <a:avLst/>
          </a:prstGeom>
          <a:noFill/>
          <a:ln>
            <a:noFill/>
          </a:ln>
        </p:spPr>
        <p:txBody>
          <a:bodyPr wrap="square" lIns="91425" tIns="91425" rIns="91425" bIns="91425" anchor="t" anchorCtr="0">
            <a:noAutofit/>
          </a:bodyPr>
          <a:lstStyle/>
          <a:p>
            <a:pPr indent="0">
              <a:spcBef>
                <a:spcPts val="0"/>
              </a:spcBef>
              <a:buSzPts val="2000"/>
            </a:pPr>
            <a:r>
              <a:rPr lang="en-US" sz="2000" dirty="0"/>
              <a:t>The hydrogen ions are driven through the membrane to the cathode under an electric field where they combine with the electrons arriving from the external circuit to form hydrogen gas </a:t>
            </a:r>
          </a:p>
          <a:p>
            <a:pPr indent="0">
              <a:buSzPts val="2000"/>
            </a:pPr>
            <a:r>
              <a:rPr lang="en-US" sz="2000" dirty="0">
                <a:solidFill>
                  <a:srgbClr val="FFFF00"/>
                </a:solidFill>
              </a:rPr>
              <a:t>Cathode = 2H</a:t>
            </a:r>
            <a:r>
              <a:rPr lang="en-US" sz="2000" baseline="30000" dirty="0">
                <a:solidFill>
                  <a:srgbClr val="FFFF00"/>
                </a:solidFill>
              </a:rPr>
              <a:t>+</a:t>
            </a:r>
            <a:r>
              <a:rPr lang="en-US" sz="2000" dirty="0">
                <a:solidFill>
                  <a:srgbClr val="FFFF00"/>
                </a:solidFill>
              </a:rPr>
              <a:t>+ 2e</a:t>
            </a:r>
            <a:r>
              <a:rPr lang="en-US" sz="2000" baseline="30000" dirty="0">
                <a:solidFill>
                  <a:srgbClr val="FFFF00"/>
                </a:solidFill>
              </a:rPr>
              <a:t>-</a:t>
            </a:r>
            <a:r>
              <a:rPr lang="en-US" sz="2000" dirty="0">
                <a:solidFill>
                  <a:srgbClr val="FFFF00"/>
                </a:solidFill>
              </a:rPr>
              <a:t> →H</a:t>
            </a:r>
            <a:r>
              <a:rPr lang="en-US" sz="2000" baseline="-25000" dirty="0">
                <a:solidFill>
                  <a:srgbClr val="FFFF00"/>
                </a:solidFill>
              </a:rPr>
              <a:t>2 </a:t>
            </a:r>
            <a:r>
              <a:rPr lang="en-US" sz="3200" baseline="-25000" dirty="0">
                <a:solidFill>
                  <a:srgbClr val="FFFF00"/>
                </a:solidFill>
              </a:rPr>
              <a:t> (2)</a:t>
            </a:r>
          </a:p>
          <a:p>
            <a:pPr indent="0">
              <a:buSzPts val="2000"/>
            </a:pPr>
            <a:r>
              <a:rPr lang="en-US" sz="2000" dirty="0"/>
              <a:t>The net reaction for the entire cell is </a:t>
            </a:r>
          </a:p>
          <a:p>
            <a:pPr indent="0">
              <a:buSzPts val="2000"/>
            </a:pPr>
            <a:r>
              <a:rPr lang="en-US" sz="2000" dirty="0">
                <a:solidFill>
                  <a:srgbClr val="FFFF00"/>
                </a:solidFill>
              </a:rPr>
              <a:t>H</a:t>
            </a:r>
            <a:r>
              <a:rPr lang="en-US" sz="2000" baseline="-25000" dirty="0">
                <a:solidFill>
                  <a:srgbClr val="FFFF00"/>
                </a:solidFill>
              </a:rPr>
              <a:t>2</a:t>
            </a:r>
            <a:r>
              <a:rPr lang="en-US" sz="2000" dirty="0">
                <a:solidFill>
                  <a:srgbClr val="FFFF00"/>
                </a:solidFill>
              </a:rPr>
              <a:t>O </a:t>
            </a:r>
            <a:r>
              <a:rPr lang="en-US" sz="1050" dirty="0">
                <a:solidFill>
                  <a:srgbClr val="FFFF00"/>
                </a:solidFill>
              </a:rPr>
              <a:t>(leq)</a:t>
            </a:r>
            <a:r>
              <a:rPr lang="en-US" sz="2000" dirty="0">
                <a:solidFill>
                  <a:srgbClr val="FFFF00"/>
                </a:solidFill>
              </a:rPr>
              <a:t>→ H</a:t>
            </a:r>
            <a:r>
              <a:rPr lang="en-US" sz="2000" baseline="-25000" dirty="0">
                <a:solidFill>
                  <a:srgbClr val="FFFF00"/>
                </a:solidFill>
              </a:rPr>
              <a:t>2(g)</a:t>
            </a:r>
            <a:r>
              <a:rPr lang="en-US" sz="2000" dirty="0">
                <a:solidFill>
                  <a:srgbClr val="FFFF00"/>
                </a:solidFill>
              </a:rPr>
              <a:t>+   .5 O</a:t>
            </a:r>
            <a:r>
              <a:rPr lang="en-US" sz="2000" baseline="-25000" dirty="0">
                <a:solidFill>
                  <a:srgbClr val="FFFF00"/>
                </a:solidFill>
              </a:rPr>
              <a:t>2(g) </a:t>
            </a:r>
            <a:r>
              <a:rPr lang="en-US" sz="3200" baseline="-25000" dirty="0">
                <a:solidFill>
                  <a:srgbClr val="FFFF00"/>
                </a:solidFill>
              </a:rPr>
              <a:t> (3)</a:t>
            </a:r>
          </a:p>
          <a:p>
            <a:pPr indent="-114300">
              <a:buSzPts val="1800"/>
              <a:buNone/>
            </a:pPr>
            <a:endParaRPr sz="1800" dirty="0"/>
          </a:p>
        </p:txBody>
      </p:sp>
      <p:sp>
        <p:nvSpPr>
          <p:cNvPr id="483" name="Shape 483"/>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485" name="Shape 485"/>
          <p:cNvSpPr txBox="1">
            <a:spLocks noGrp="1"/>
          </p:cNvSpPr>
          <p:nvPr>
            <p:ph type="title"/>
          </p:nvPr>
        </p:nvSpPr>
        <p:spPr>
          <a:xfrm>
            <a:off x="699650" y="422888"/>
            <a:ext cx="7606150" cy="9296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Mode of operation of (PEM)</a:t>
            </a:r>
          </a:p>
        </p:txBody>
      </p:sp>
    </p:spTree>
    <p:extLst>
      <p:ext uri="{BB962C8B-B14F-4D97-AF65-F5344CB8AC3E}">
        <p14:creationId xmlns:p14="http://schemas.microsoft.com/office/powerpoint/2010/main" val="184106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Operating cell voltage </a:t>
            </a:r>
          </a:p>
        </p:txBody>
      </p:sp>
      <p:sp>
        <p:nvSpPr>
          <p:cNvPr id="491" name="Shape 491"/>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a:t>The single operating cell voltage of PEM electrolyzer is given by the summation of the reversible voltage and the other different over potentials </a:t>
            </a:r>
          </a:p>
          <a:p>
            <a:pPr indent="0"/>
            <a:r>
              <a:rPr lang="en-US"/>
              <a:t>                                             (4)</a:t>
            </a:r>
          </a:p>
        </p:txBody>
      </p:sp>
      <p:sp>
        <p:nvSpPr>
          <p:cNvPr id="492" name="Shape 492"/>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493" name="Shape 493"/>
          <p:cNvSpPr/>
          <p:nvPr/>
        </p:nvSpPr>
        <p:spPr>
          <a:xfrm>
            <a:off x="7862436" y="36156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494" name="Shape 494"/>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495" name="Shape 495"/>
          <p:cNvSpPr/>
          <p:nvPr/>
        </p:nvSpPr>
        <p:spPr>
          <a:xfrm>
            <a:off x="7862436" y="36156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496" name="Shape 496"/>
          <p:cNvPicPr preferRelativeResize="0"/>
          <p:nvPr/>
        </p:nvPicPr>
        <p:blipFill rotWithShape="1">
          <a:blip r:embed="rId3">
            <a:alphaModFix/>
          </a:blip>
          <a:srcRect/>
          <a:stretch/>
        </p:blipFill>
        <p:spPr>
          <a:xfrm>
            <a:off x="1292697" y="2935420"/>
            <a:ext cx="2543175" cy="409575"/>
          </a:xfrm>
          <a:prstGeom prst="rect">
            <a:avLst/>
          </a:prstGeom>
          <a:noFill/>
          <a:ln>
            <a:noFill/>
          </a:ln>
        </p:spPr>
      </p:pic>
    </p:spTree>
    <p:extLst>
      <p:ext uri="{BB962C8B-B14F-4D97-AF65-F5344CB8AC3E}">
        <p14:creationId xmlns:p14="http://schemas.microsoft.com/office/powerpoint/2010/main" val="1787293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699650" y="422888"/>
            <a:ext cx="7010400" cy="8534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Reversible voltage </a:t>
            </a:r>
          </a:p>
        </p:txBody>
      </p:sp>
      <p:sp>
        <p:nvSpPr>
          <p:cNvPr id="502" name="Shape 502"/>
          <p:cNvSpPr txBox="1">
            <a:spLocks noGrp="1"/>
          </p:cNvSpPr>
          <p:nvPr>
            <p:ph type="body" idx="1"/>
          </p:nvPr>
        </p:nvSpPr>
        <p:spPr>
          <a:xfrm>
            <a:off x="533400" y="1336172"/>
            <a:ext cx="8229600" cy="3445378"/>
          </a:xfrm>
          <a:prstGeom prst="rect">
            <a:avLst/>
          </a:prstGeom>
          <a:noFill/>
          <a:ln>
            <a:noFill/>
          </a:ln>
        </p:spPr>
        <p:txBody>
          <a:bodyPr wrap="square" lIns="91425" tIns="91425" rIns="91425" bIns="91425" anchor="t" anchorCtr="0">
            <a:noAutofit/>
          </a:bodyPr>
          <a:lstStyle/>
          <a:p>
            <a:pPr indent="0">
              <a:spcBef>
                <a:spcPts val="0"/>
              </a:spcBef>
              <a:buSzPts val="1942"/>
            </a:pPr>
            <a:r>
              <a:rPr lang="en-US" sz="1942"/>
              <a:t>Each reaction of the electrode depends on the reaction of water at minimum voltage which corresponds to the reversible potential ,this can determined by using the Gibbs free energy equation  </a:t>
            </a:r>
          </a:p>
          <a:p>
            <a:pPr indent="0">
              <a:buSzPts val="1942"/>
              <a:buNone/>
            </a:pPr>
            <a:endParaRPr sz="1942"/>
          </a:p>
          <a:p>
            <a:pPr indent="0">
              <a:buSzPts val="1942"/>
            </a:pPr>
            <a:r>
              <a:rPr lang="en-US" sz="1942"/>
              <a:t>                             (5)                                                                (6)</a:t>
            </a:r>
          </a:p>
          <a:p>
            <a:pPr indent="-123317">
              <a:buSzPts val="1942"/>
              <a:buNone/>
            </a:pPr>
            <a:endParaRPr sz="1942"/>
          </a:p>
          <a:p>
            <a:pPr indent="-93980">
              <a:buSzPts val="1480"/>
              <a:buNone/>
            </a:pPr>
            <a:r>
              <a:rPr lang="en-US" sz="1480">
                <a:solidFill>
                  <a:srgbClr val="FFFF00"/>
                </a:solidFill>
                <a:latin typeface="Cambria"/>
                <a:ea typeface="Cambria"/>
                <a:cs typeface="Cambria"/>
                <a:sym typeface="Cambria"/>
              </a:rPr>
              <a:t>⍙G :is the Gibbs free energy of 237.17 8 KJ/K.mole(also known as the lower heating value ,(LHV) )</a:t>
            </a:r>
          </a:p>
          <a:p>
            <a:pPr indent="-93980">
              <a:buSzPts val="1480"/>
              <a:buNone/>
            </a:pPr>
            <a:r>
              <a:rPr lang="en-US" sz="1480">
                <a:solidFill>
                  <a:srgbClr val="FFFF00"/>
                </a:solidFill>
                <a:latin typeface="Cambria"/>
                <a:ea typeface="Cambria"/>
                <a:cs typeface="Cambria"/>
                <a:sym typeface="Cambria"/>
              </a:rPr>
              <a:t>Vrev : is the reversible voltage </a:t>
            </a:r>
          </a:p>
          <a:p>
            <a:pPr indent="-93980">
              <a:buSzPts val="1480"/>
              <a:buNone/>
            </a:pPr>
            <a:r>
              <a:rPr lang="en-US" sz="1480">
                <a:solidFill>
                  <a:srgbClr val="FFFF00"/>
                </a:solidFill>
                <a:latin typeface="Cambria"/>
                <a:ea typeface="Cambria"/>
                <a:cs typeface="Cambria"/>
                <a:sym typeface="Cambria"/>
              </a:rPr>
              <a:t>η:is the number of the electrons </a:t>
            </a:r>
          </a:p>
          <a:p>
            <a:pPr indent="-93980">
              <a:buSzPts val="1480"/>
              <a:buNone/>
            </a:pPr>
            <a:r>
              <a:rPr lang="en-US" sz="1480">
                <a:solidFill>
                  <a:srgbClr val="FFFF00"/>
                </a:solidFill>
                <a:latin typeface="Cambria"/>
                <a:ea typeface="Cambria"/>
                <a:cs typeface="Cambria"/>
                <a:sym typeface="Cambria"/>
              </a:rPr>
              <a:t>F: is the Farady’s constant </a:t>
            </a:r>
          </a:p>
          <a:p>
            <a:pPr indent="0">
              <a:buSzPts val="1942"/>
              <a:buNone/>
            </a:pPr>
            <a:endParaRPr sz="1942"/>
          </a:p>
        </p:txBody>
      </p:sp>
      <p:sp>
        <p:nvSpPr>
          <p:cNvPr id="503" name="Shape 50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04" name="Shape 504"/>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05" name="Shape 50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06" name="Shape 506"/>
          <p:cNvSpPr/>
          <p:nvPr/>
        </p:nvSpPr>
        <p:spPr>
          <a:xfrm>
            <a:off x="7862436" y="65445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07" name="Shape 507"/>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508" name="Shape 508"/>
          <p:cNvPicPr preferRelativeResize="0"/>
          <p:nvPr/>
        </p:nvPicPr>
        <p:blipFill rotWithShape="1">
          <a:blip r:embed="rId3">
            <a:alphaModFix/>
          </a:blip>
          <a:srcRect/>
          <a:stretch/>
        </p:blipFill>
        <p:spPr>
          <a:xfrm>
            <a:off x="1120740" y="2628365"/>
            <a:ext cx="1419225" cy="495300"/>
          </a:xfrm>
          <a:prstGeom prst="rect">
            <a:avLst/>
          </a:prstGeom>
          <a:noFill/>
          <a:ln>
            <a:noFill/>
          </a:ln>
        </p:spPr>
      </p:pic>
      <p:pic>
        <p:nvPicPr>
          <p:cNvPr id="509" name="Shape 509"/>
          <p:cNvPicPr preferRelativeResize="0"/>
          <p:nvPr/>
        </p:nvPicPr>
        <p:blipFill rotWithShape="1">
          <a:blip r:embed="rId4">
            <a:alphaModFix/>
          </a:blip>
          <a:srcRect/>
          <a:stretch/>
        </p:blipFill>
        <p:spPr>
          <a:xfrm>
            <a:off x="5334002" y="2505077"/>
            <a:ext cx="904875" cy="676275"/>
          </a:xfrm>
          <a:prstGeom prst="rect">
            <a:avLst/>
          </a:prstGeom>
          <a:noFill/>
          <a:ln>
            <a:noFill/>
          </a:ln>
        </p:spPr>
      </p:pic>
    </p:spTree>
    <p:extLst>
      <p:ext uri="{BB962C8B-B14F-4D97-AF65-F5344CB8AC3E}">
        <p14:creationId xmlns:p14="http://schemas.microsoft.com/office/powerpoint/2010/main" val="412626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699650" y="1504950"/>
            <a:ext cx="6958450" cy="2514600"/>
          </a:xfrm>
          <a:prstGeom prst="rect">
            <a:avLst/>
          </a:prstGeom>
          <a:noFill/>
          <a:ln>
            <a:noFill/>
          </a:ln>
        </p:spPr>
        <p:txBody>
          <a:bodyPr wrap="square" lIns="91425" tIns="91425" rIns="91425" bIns="91425" anchor="t" anchorCtr="0">
            <a:noAutofit/>
          </a:bodyPr>
          <a:lstStyle/>
          <a:p>
            <a:pPr indent="0">
              <a:spcBef>
                <a:spcPts val="0"/>
              </a:spcBef>
            </a:pPr>
            <a:r>
              <a:rPr lang="en-US"/>
              <a:t>Since all variable in equation (6) is already known ,the value of the reversible voltage of the cell can be calculated as </a:t>
            </a:r>
          </a:p>
          <a:p>
            <a:pPr indent="0">
              <a:buNone/>
            </a:pPr>
            <a:endParaRPr/>
          </a:p>
          <a:p>
            <a:pPr indent="0">
              <a:buNone/>
            </a:pPr>
            <a:endParaRPr/>
          </a:p>
          <a:p>
            <a:pPr indent="0"/>
            <a:r>
              <a:rPr lang="en-US"/>
              <a:t>                                                                      (7)</a:t>
            </a:r>
          </a:p>
        </p:txBody>
      </p:sp>
      <p:sp>
        <p:nvSpPr>
          <p:cNvPr id="515" name="Shape 51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16" name="Shape 516"/>
          <p:cNvSpPr/>
          <p:nvPr/>
        </p:nvSpPr>
        <p:spPr>
          <a:xfrm>
            <a:off x="7862436" y="64731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17" name="Shape 517"/>
          <p:cNvPicPr preferRelativeResize="0"/>
          <p:nvPr/>
        </p:nvPicPr>
        <p:blipFill rotWithShape="1">
          <a:blip r:embed="rId3">
            <a:alphaModFix/>
          </a:blip>
          <a:srcRect/>
          <a:stretch/>
        </p:blipFill>
        <p:spPr>
          <a:xfrm>
            <a:off x="1244751" y="2762250"/>
            <a:ext cx="3933825" cy="1009650"/>
          </a:xfrm>
          <a:prstGeom prst="rect">
            <a:avLst/>
          </a:prstGeom>
          <a:noFill/>
          <a:ln>
            <a:noFill/>
          </a:ln>
        </p:spPr>
      </p:pic>
      <p:sp>
        <p:nvSpPr>
          <p:cNvPr id="518" name="Shape 518"/>
          <p:cNvSpPr txBox="1">
            <a:spLocks noGrp="1"/>
          </p:cNvSpPr>
          <p:nvPr>
            <p:ph type="title"/>
          </p:nvPr>
        </p:nvSpPr>
        <p:spPr>
          <a:xfrm>
            <a:off x="699650" y="422888"/>
            <a:ext cx="7010400" cy="8534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Reversible voltage </a:t>
            </a:r>
          </a:p>
        </p:txBody>
      </p:sp>
    </p:spTree>
    <p:extLst>
      <p:ext uri="{BB962C8B-B14F-4D97-AF65-F5344CB8AC3E}">
        <p14:creationId xmlns:p14="http://schemas.microsoft.com/office/powerpoint/2010/main" val="31373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699650" y="285750"/>
            <a:ext cx="7010400" cy="990251"/>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Thermo neutral voltage</a:t>
            </a:r>
          </a:p>
        </p:txBody>
      </p:sp>
      <p:sp>
        <p:nvSpPr>
          <p:cNvPr id="524" name="Shape 524"/>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a:t>In thermodynamics of electrolysis , since the Gibbs free energy is known as the maximum amount of usable electrical energy availble when the hydrogen recombines with the oxygen  </a:t>
            </a:r>
          </a:p>
          <a:p>
            <a:pPr indent="0"/>
            <a:r>
              <a:rPr lang="en-US"/>
              <a:t>It can be identified as the amount of the energy losses in the electrolysis system and can be expressed as follow</a:t>
            </a:r>
          </a:p>
          <a:p>
            <a:pPr indent="-133350">
              <a:buNone/>
            </a:pPr>
            <a:r>
              <a:rPr lang="en-US"/>
              <a:t>                                       </a:t>
            </a:r>
          </a:p>
          <a:p>
            <a:pPr indent="-133350">
              <a:buNone/>
            </a:pPr>
            <a:r>
              <a:rPr lang="en-US"/>
              <a:t>                                        (8)  </a:t>
            </a:r>
          </a:p>
        </p:txBody>
      </p:sp>
      <p:sp>
        <p:nvSpPr>
          <p:cNvPr id="525" name="Shape 52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26" name="Shape 526"/>
          <p:cNvSpPr/>
          <p:nvPr/>
        </p:nvSpPr>
        <p:spPr>
          <a:xfrm>
            <a:off x="7862436" y="497297"/>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27" name="Shape 527"/>
          <p:cNvPicPr preferRelativeResize="0"/>
          <p:nvPr/>
        </p:nvPicPr>
        <p:blipFill rotWithShape="1">
          <a:blip r:embed="rId3">
            <a:alphaModFix/>
          </a:blip>
          <a:srcRect/>
          <a:stretch/>
        </p:blipFill>
        <p:spPr>
          <a:xfrm>
            <a:off x="1905002" y="3714750"/>
            <a:ext cx="1247775" cy="723900"/>
          </a:xfrm>
          <a:prstGeom prst="rect">
            <a:avLst/>
          </a:prstGeom>
          <a:noFill/>
          <a:ln>
            <a:noFill/>
          </a:ln>
        </p:spPr>
      </p:pic>
    </p:spTree>
    <p:extLst>
      <p:ext uri="{BB962C8B-B14F-4D97-AF65-F5344CB8AC3E}">
        <p14:creationId xmlns:p14="http://schemas.microsoft.com/office/powerpoint/2010/main" val="4290952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838200" y="1200150"/>
            <a:ext cx="7620000" cy="3657600"/>
          </a:xfrm>
          <a:prstGeom prst="rect">
            <a:avLst/>
          </a:prstGeom>
          <a:noFill/>
          <a:ln>
            <a:noFill/>
          </a:ln>
        </p:spPr>
        <p:txBody>
          <a:bodyPr wrap="square" lIns="91425" tIns="91425" rIns="91425" bIns="91425" anchor="t" anchorCtr="0">
            <a:noAutofit/>
          </a:bodyPr>
          <a:lstStyle/>
          <a:p>
            <a:pPr indent="0">
              <a:spcBef>
                <a:spcPts val="0"/>
              </a:spcBef>
            </a:pPr>
            <a:r>
              <a:rPr lang="en-US"/>
              <a:t>Where </a:t>
            </a:r>
            <a:r>
              <a:rPr lang="en-US">
                <a:latin typeface="Cambria"/>
                <a:ea typeface="Cambria"/>
                <a:cs typeface="Cambria"/>
                <a:sym typeface="Cambria"/>
              </a:rPr>
              <a:t>⍙H° is the high heating value (HHV) of 285.84 J/K.mole </a:t>
            </a:r>
          </a:p>
          <a:p>
            <a:pPr indent="0"/>
            <a:r>
              <a:rPr lang="en-US">
                <a:latin typeface="Cambria"/>
                <a:ea typeface="Cambria"/>
                <a:cs typeface="Cambria"/>
                <a:sym typeface="Cambria"/>
              </a:rPr>
              <a:t>The value of thermo neutral voltage can be clarified </a:t>
            </a:r>
          </a:p>
          <a:p>
            <a:pPr indent="0">
              <a:buNone/>
            </a:pPr>
            <a:endParaRPr>
              <a:latin typeface="Cambria"/>
              <a:ea typeface="Cambria"/>
              <a:cs typeface="Cambria"/>
              <a:sym typeface="Cambria"/>
            </a:endParaRPr>
          </a:p>
          <a:p>
            <a:pPr indent="0">
              <a:buNone/>
            </a:pPr>
            <a:endParaRPr>
              <a:latin typeface="Cambria"/>
              <a:ea typeface="Cambria"/>
              <a:cs typeface="Cambria"/>
              <a:sym typeface="Cambria"/>
            </a:endParaRPr>
          </a:p>
          <a:p>
            <a:pPr indent="0">
              <a:buNone/>
            </a:pPr>
            <a:endParaRPr>
              <a:latin typeface="Cambria"/>
              <a:ea typeface="Cambria"/>
              <a:cs typeface="Cambria"/>
              <a:sym typeface="Cambria"/>
            </a:endParaRPr>
          </a:p>
          <a:p>
            <a:pPr indent="0"/>
            <a:r>
              <a:rPr lang="en-US">
                <a:latin typeface="Cambria"/>
                <a:ea typeface="Cambria"/>
                <a:cs typeface="Cambria"/>
                <a:sym typeface="Cambria"/>
              </a:rPr>
              <a:t>Since the value of thermoneutral voltage is the amount of energy losses in the cell .it will not include in eq(4) to find the cell voltage values  </a:t>
            </a:r>
          </a:p>
        </p:txBody>
      </p:sp>
      <p:sp>
        <p:nvSpPr>
          <p:cNvPr id="533" name="Shape 53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34" name="Shape 534"/>
          <p:cNvSpPr/>
          <p:nvPr/>
        </p:nvSpPr>
        <p:spPr>
          <a:xfrm>
            <a:off x="7862436" y="65445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35" name="Shape 535"/>
          <p:cNvPicPr preferRelativeResize="0"/>
          <p:nvPr/>
        </p:nvPicPr>
        <p:blipFill rotWithShape="1">
          <a:blip r:embed="rId3">
            <a:alphaModFix/>
          </a:blip>
          <a:srcRect/>
          <a:stretch/>
        </p:blipFill>
        <p:spPr>
          <a:xfrm>
            <a:off x="2057402" y="2155628"/>
            <a:ext cx="4505325" cy="981075"/>
          </a:xfrm>
          <a:prstGeom prst="rect">
            <a:avLst/>
          </a:prstGeom>
          <a:noFill/>
          <a:ln>
            <a:noFill/>
          </a:ln>
        </p:spPr>
      </p:pic>
      <p:sp>
        <p:nvSpPr>
          <p:cNvPr id="536" name="Shape 536"/>
          <p:cNvSpPr txBox="1">
            <a:spLocks noGrp="1"/>
          </p:cNvSpPr>
          <p:nvPr>
            <p:ph type="title"/>
          </p:nvPr>
        </p:nvSpPr>
        <p:spPr>
          <a:xfrm>
            <a:off x="699650" y="285750"/>
            <a:ext cx="7010400" cy="990251"/>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Thermo neutral voltage</a:t>
            </a:r>
          </a:p>
        </p:txBody>
      </p:sp>
    </p:spTree>
    <p:extLst>
      <p:ext uri="{BB962C8B-B14F-4D97-AF65-F5344CB8AC3E}">
        <p14:creationId xmlns:p14="http://schemas.microsoft.com/office/powerpoint/2010/main" val="82420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title"/>
          </p:nvPr>
        </p:nvSpPr>
        <p:spPr>
          <a:xfrm>
            <a:off x="699650" y="194288"/>
            <a:ext cx="7010400" cy="10058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Activation overvoltage </a:t>
            </a:r>
          </a:p>
        </p:txBody>
      </p:sp>
      <p:sp>
        <p:nvSpPr>
          <p:cNvPr id="542" name="Shape 542"/>
          <p:cNvSpPr txBox="1">
            <a:spLocks noGrp="1"/>
          </p:cNvSpPr>
          <p:nvPr>
            <p:ph type="body" idx="1"/>
          </p:nvPr>
        </p:nvSpPr>
        <p:spPr>
          <a:xfrm>
            <a:off x="152400" y="1428750"/>
            <a:ext cx="7148950" cy="3428999"/>
          </a:xfrm>
          <a:prstGeom prst="rect">
            <a:avLst/>
          </a:prstGeom>
          <a:noFill/>
          <a:ln>
            <a:noFill/>
          </a:ln>
        </p:spPr>
        <p:txBody>
          <a:bodyPr wrap="square" lIns="91425" tIns="91425" rIns="91425" bIns="91425" anchor="t" anchorCtr="0">
            <a:noAutofit/>
          </a:bodyPr>
          <a:lstStyle/>
          <a:p>
            <a:pPr indent="0">
              <a:spcBef>
                <a:spcPts val="0"/>
              </a:spcBef>
              <a:buSzPts val="1800"/>
            </a:pPr>
            <a:r>
              <a:rPr lang="en-US" sz="1800"/>
              <a:t>By relating the butler-volmer expression , the current density at the anode and cathode can be expressed in terms of charge transference phenomena and exchange current dinesty </a:t>
            </a:r>
          </a:p>
          <a:p>
            <a:pPr indent="0">
              <a:buSzPts val="1800"/>
            </a:pPr>
            <a:r>
              <a:rPr lang="en-US" sz="1800"/>
              <a:t>The current density at the anode</a:t>
            </a:r>
          </a:p>
          <a:p>
            <a:pPr indent="-95250">
              <a:buSzPts val="1500"/>
              <a:buNone/>
            </a:pPr>
            <a:endParaRPr sz="1500"/>
          </a:p>
          <a:p>
            <a:pPr indent="0">
              <a:buSzPts val="1500"/>
              <a:buNone/>
            </a:pPr>
            <a:endParaRPr sz="1500"/>
          </a:p>
          <a:p>
            <a:pPr indent="0">
              <a:buSzPts val="1800"/>
            </a:pPr>
            <a:r>
              <a:rPr lang="en-US" sz="1800"/>
              <a:t>The current density at the cathode </a:t>
            </a:r>
          </a:p>
        </p:txBody>
      </p:sp>
      <p:sp>
        <p:nvSpPr>
          <p:cNvPr id="543" name="Shape 54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44" name="Shape 544"/>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45" name="Shape 54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46" name="Shape 546"/>
          <p:cNvSpPr/>
          <p:nvPr/>
        </p:nvSpPr>
        <p:spPr>
          <a:xfrm>
            <a:off x="7862436" y="625884"/>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47" name="Shape 547"/>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48" name="Shape 548"/>
          <p:cNvSpPr/>
          <p:nvPr/>
        </p:nvSpPr>
        <p:spPr>
          <a:xfrm>
            <a:off x="7862436" y="625884"/>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49" name="Shape 549"/>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50" name="Shape 550"/>
          <p:cNvSpPr/>
          <p:nvPr/>
        </p:nvSpPr>
        <p:spPr>
          <a:xfrm>
            <a:off x="7862436" y="625884"/>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51" name="Shape 55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52" name="Shape 552"/>
          <p:cNvSpPr/>
          <p:nvPr/>
        </p:nvSpPr>
        <p:spPr>
          <a:xfrm>
            <a:off x="7862436" y="625884"/>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53" name="Shape 553"/>
          <p:cNvPicPr preferRelativeResize="0"/>
          <p:nvPr/>
        </p:nvPicPr>
        <p:blipFill rotWithShape="1">
          <a:blip r:embed="rId3">
            <a:alphaModFix/>
          </a:blip>
          <a:srcRect/>
          <a:stretch/>
        </p:blipFill>
        <p:spPr>
          <a:xfrm>
            <a:off x="228601" y="2800350"/>
            <a:ext cx="4191000" cy="514350"/>
          </a:xfrm>
          <a:prstGeom prst="rect">
            <a:avLst/>
          </a:prstGeom>
          <a:noFill/>
          <a:ln>
            <a:noFill/>
          </a:ln>
        </p:spPr>
      </p:pic>
      <p:pic>
        <p:nvPicPr>
          <p:cNvPr id="554" name="Shape 554"/>
          <p:cNvPicPr preferRelativeResize="0"/>
          <p:nvPr/>
        </p:nvPicPr>
        <p:blipFill rotWithShape="1">
          <a:blip r:embed="rId4">
            <a:alphaModFix/>
          </a:blip>
          <a:srcRect/>
          <a:stretch/>
        </p:blipFill>
        <p:spPr>
          <a:xfrm>
            <a:off x="228600" y="3790950"/>
            <a:ext cx="4191000" cy="752475"/>
          </a:xfrm>
          <a:prstGeom prst="rect">
            <a:avLst/>
          </a:prstGeom>
          <a:noFill/>
          <a:ln>
            <a:noFill/>
          </a:ln>
        </p:spPr>
      </p:pic>
      <p:sp>
        <p:nvSpPr>
          <p:cNvPr id="555" name="Shape 555"/>
          <p:cNvSpPr txBox="1"/>
          <p:nvPr/>
        </p:nvSpPr>
        <p:spPr>
          <a:xfrm>
            <a:off x="4762500" y="2609853"/>
            <a:ext cx="4305300" cy="1943099"/>
          </a:xfrm>
          <a:prstGeom prst="rect">
            <a:avLst/>
          </a:prstGeom>
          <a:noFill/>
          <a:ln>
            <a:noFill/>
          </a:ln>
        </p:spPr>
        <p:txBody>
          <a:bodyPr wrap="square" lIns="91425" tIns="91425" rIns="91425" bIns="91425" anchor="t" anchorCtr="0">
            <a:noAutofit/>
          </a:bodyPr>
          <a:lstStyle/>
          <a:p>
            <a:pPr indent="-95250">
              <a:buClr>
                <a:srgbClr val="19BBD5"/>
              </a:buClr>
              <a:buSzPts val="1500"/>
            </a:pPr>
            <a:r>
              <a:rPr lang="en-US" sz="1500">
                <a:solidFill>
                  <a:srgbClr val="FFFF00"/>
                </a:solidFill>
                <a:latin typeface="Times New Roman"/>
                <a:ea typeface="Times New Roman"/>
                <a:cs typeface="Times New Roman"/>
                <a:sym typeface="Times New Roman"/>
              </a:rPr>
              <a:t>R is the universal gas constant , R = 8.314 J/mol.k</a:t>
            </a:r>
          </a:p>
          <a:p>
            <a:pPr indent="-95250">
              <a:spcBef>
                <a:spcPts val="600"/>
              </a:spcBef>
              <a:buClr>
                <a:srgbClr val="19BBD5"/>
              </a:buClr>
              <a:buSzPts val="1500"/>
            </a:pPr>
            <a:r>
              <a:rPr lang="en-US" sz="1500">
                <a:solidFill>
                  <a:srgbClr val="FFFF00"/>
                </a:solidFill>
                <a:latin typeface="Times New Roman"/>
                <a:ea typeface="Times New Roman"/>
                <a:cs typeface="Times New Roman"/>
                <a:sym typeface="Times New Roman"/>
              </a:rPr>
              <a:t>T is the variable temperature </a:t>
            </a:r>
          </a:p>
          <a:p>
            <a:pPr indent="-95250">
              <a:spcBef>
                <a:spcPts val="600"/>
              </a:spcBef>
              <a:buClr>
                <a:srgbClr val="19BBD5"/>
              </a:buClr>
              <a:buSzPts val="1500"/>
            </a:pPr>
            <a:r>
              <a:rPr lang="en-US" sz="1500">
                <a:solidFill>
                  <a:srgbClr val="FFFF00"/>
                </a:solidFill>
                <a:latin typeface="Times New Roman"/>
                <a:ea typeface="Times New Roman"/>
                <a:cs typeface="Times New Roman"/>
                <a:sym typeface="Times New Roman"/>
              </a:rPr>
              <a:t>α1 and α2 is the symmetry factor at anode represents an additional energy fraction of the reduction and cathode represent the oxidation </a:t>
            </a:r>
          </a:p>
          <a:p>
            <a:pPr indent="-95250">
              <a:spcBef>
                <a:spcPts val="600"/>
              </a:spcBef>
              <a:buClr>
                <a:srgbClr val="19BBD5"/>
              </a:buClr>
              <a:buSzPts val="1500"/>
            </a:pPr>
            <a:r>
              <a:rPr lang="en-US" sz="1500">
                <a:solidFill>
                  <a:srgbClr val="FFFF00"/>
                </a:solidFill>
                <a:latin typeface="Times New Roman"/>
                <a:ea typeface="Times New Roman"/>
                <a:cs typeface="Times New Roman"/>
                <a:sym typeface="Times New Roman"/>
              </a:rPr>
              <a:t>η is the number of electrons involved  </a:t>
            </a:r>
          </a:p>
        </p:txBody>
      </p:sp>
    </p:spTree>
    <p:extLst>
      <p:ext uri="{BB962C8B-B14F-4D97-AF65-F5344CB8AC3E}">
        <p14:creationId xmlns:p14="http://schemas.microsoft.com/office/powerpoint/2010/main" val="353337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body" idx="1"/>
          </p:nvPr>
        </p:nvSpPr>
        <p:spPr>
          <a:xfrm>
            <a:off x="685800" y="1352549"/>
            <a:ext cx="7620000" cy="3242073"/>
          </a:xfrm>
          <a:prstGeom prst="rect">
            <a:avLst/>
          </a:prstGeom>
          <a:noFill/>
          <a:ln>
            <a:noFill/>
          </a:ln>
        </p:spPr>
        <p:txBody>
          <a:bodyPr wrap="square" lIns="91425" tIns="91425" rIns="91425" bIns="91425" anchor="t" anchorCtr="0">
            <a:noAutofit/>
          </a:bodyPr>
          <a:lstStyle/>
          <a:p>
            <a:pPr indent="0">
              <a:spcBef>
                <a:spcPts val="0"/>
              </a:spcBef>
              <a:buSzPts val="1800"/>
            </a:pPr>
            <a:r>
              <a:rPr lang="en-US" sz="1800"/>
              <a:t>Moreover , the activation over potentials at anode and the cathode can be inscribed as </a:t>
            </a:r>
          </a:p>
          <a:p>
            <a:pPr indent="0">
              <a:buSzPts val="1800"/>
              <a:buNone/>
            </a:pPr>
            <a:endParaRPr sz="1800"/>
          </a:p>
          <a:p>
            <a:pPr indent="-114300">
              <a:buSzPts val="1800"/>
              <a:buNone/>
            </a:pPr>
            <a:r>
              <a:rPr lang="en-US" sz="1800"/>
              <a:t>      </a:t>
            </a:r>
          </a:p>
          <a:p>
            <a:pPr indent="-114300">
              <a:buSzPts val="1800"/>
              <a:buNone/>
            </a:pPr>
            <a:r>
              <a:rPr lang="en-US" sz="1800"/>
              <a:t>                             </a:t>
            </a:r>
          </a:p>
          <a:p>
            <a:pPr indent="0">
              <a:buSzPts val="1800"/>
            </a:pPr>
            <a:r>
              <a:rPr lang="en-US" sz="1800"/>
              <a:t>(Where Z is the stoichiomrtric coefficient of the number of the electrons involved</a:t>
            </a:r>
          </a:p>
          <a:p>
            <a:pPr indent="0">
              <a:buSzPts val="1800"/>
            </a:pPr>
            <a:r>
              <a:rPr lang="en-US" sz="1800"/>
              <a:t>αa and αc  are the charge transfer coefficients </a:t>
            </a:r>
          </a:p>
          <a:p>
            <a:pPr indent="0">
              <a:buSzPts val="1800"/>
            </a:pPr>
            <a:r>
              <a:rPr lang="en-US" sz="1800"/>
              <a:t>There values are 0.5 on the symmetry reactions </a:t>
            </a:r>
          </a:p>
          <a:p>
            <a:pPr indent="0">
              <a:buSzPts val="1800"/>
            </a:pPr>
            <a:r>
              <a:rPr lang="en-US" sz="1800"/>
              <a:t>The value of the stoichiometric coeficient is 2 since it was water electrolysis</a:t>
            </a:r>
          </a:p>
        </p:txBody>
      </p:sp>
      <p:sp>
        <p:nvSpPr>
          <p:cNvPr id="561" name="Shape 56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62" name="Shape 562"/>
          <p:cNvSpPr/>
          <p:nvPr/>
        </p:nvSpPr>
        <p:spPr>
          <a:xfrm>
            <a:off x="7862436" y="48300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63" name="Shape 56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64" name="Shape 564"/>
          <p:cNvSpPr/>
          <p:nvPr/>
        </p:nvSpPr>
        <p:spPr>
          <a:xfrm>
            <a:off x="7862436" y="604453"/>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65" name="Shape 56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66" name="Shape 566"/>
          <p:cNvSpPr/>
          <p:nvPr/>
        </p:nvSpPr>
        <p:spPr>
          <a:xfrm>
            <a:off x="7862436" y="48300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67" name="Shape 567"/>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68" name="Shape 568"/>
          <p:cNvSpPr/>
          <p:nvPr/>
        </p:nvSpPr>
        <p:spPr>
          <a:xfrm>
            <a:off x="7862436" y="48300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69" name="Shape 569"/>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70" name="Shape 570"/>
          <p:cNvSpPr/>
          <p:nvPr/>
        </p:nvSpPr>
        <p:spPr>
          <a:xfrm>
            <a:off x="7862436" y="754472"/>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71" name="Shape 57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72" name="Shape 572"/>
          <p:cNvSpPr/>
          <p:nvPr/>
        </p:nvSpPr>
        <p:spPr>
          <a:xfrm>
            <a:off x="7862436" y="754472"/>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73" name="Shape 57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74" name="Shape 574"/>
          <p:cNvSpPr/>
          <p:nvPr/>
        </p:nvSpPr>
        <p:spPr>
          <a:xfrm>
            <a:off x="7862436" y="754472"/>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75" name="Shape 575"/>
          <p:cNvPicPr preferRelativeResize="0"/>
          <p:nvPr/>
        </p:nvPicPr>
        <p:blipFill rotWithShape="1">
          <a:blip r:embed="rId3">
            <a:alphaModFix/>
          </a:blip>
          <a:srcRect/>
          <a:stretch/>
        </p:blipFill>
        <p:spPr>
          <a:xfrm>
            <a:off x="1181100" y="2114550"/>
            <a:ext cx="2476500" cy="876300"/>
          </a:xfrm>
          <a:prstGeom prst="rect">
            <a:avLst/>
          </a:prstGeom>
          <a:noFill/>
          <a:ln>
            <a:noFill/>
          </a:ln>
        </p:spPr>
      </p:pic>
      <p:pic>
        <p:nvPicPr>
          <p:cNvPr id="576" name="Shape 576"/>
          <p:cNvPicPr preferRelativeResize="0"/>
          <p:nvPr/>
        </p:nvPicPr>
        <p:blipFill rotWithShape="1">
          <a:blip r:embed="rId4">
            <a:alphaModFix/>
          </a:blip>
          <a:srcRect/>
          <a:stretch/>
        </p:blipFill>
        <p:spPr>
          <a:xfrm>
            <a:off x="4667250" y="2114552"/>
            <a:ext cx="2647950" cy="866775"/>
          </a:xfrm>
          <a:prstGeom prst="rect">
            <a:avLst/>
          </a:prstGeom>
          <a:noFill/>
          <a:ln>
            <a:noFill/>
          </a:ln>
        </p:spPr>
      </p:pic>
      <p:sp>
        <p:nvSpPr>
          <p:cNvPr id="577" name="Shape 577"/>
          <p:cNvSpPr txBox="1">
            <a:spLocks noGrp="1"/>
          </p:cNvSpPr>
          <p:nvPr>
            <p:ph type="title"/>
          </p:nvPr>
        </p:nvSpPr>
        <p:spPr>
          <a:xfrm>
            <a:off x="699650" y="194288"/>
            <a:ext cx="7010400" cy="10058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Activation overvoltage </a:t>
            </a:r>
          </a:p>
        </p:txBody>
      </p:sp>
    </p:spTree>
    <p:extLst>
      <p:ext uri="{BB962C8B-B14F-4D97-AF65-F5344CB8AC3E}">
        <p14:creationId xmlns:p14="http://schemas.microsoft.com/office/powerpoint/2010/main" val="1389722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1143000" y="1352552"/>
            <a:ext cx="7086600" cy="3299223"/>
          </a:xfrm>
          <a:prstGeom prst="rect">
            <a:avLst/>
          </a:prstGeom>
          <a:noFill/>
          <a:ln>
            <a:noFill/>
          </a:ln>
        </p:spPr>
        <p:txBody>
          <a:bodyPr wrap="square" lIns="91425" tIns="91425" rIns="91425" bIns="91425" anchor="t" anchorCtr="0">
            <a:noAutofit/>
          </a:bodyPr>
          <a:lstStyle/>
          <a:p>
            <a:pPr indent="0">
              <a:spcBef>
                <a:spcPts val="0"/>
              </a:spcBef>
            </a:pPr>
            <a:r>
              <a:rPr lang="en-US"/>
              <a:t>The value of the exchange current density of anode , i</a:t>
            </a:r>
            <a:r>
              <a:rPr lang="en-US" sz="1050"/>
              <a:t>α.a </a:t>
            </a:r>
            <a:r>
              <a:rPr lang="en-US"/>
              <a:t>and cathode i</a:t>
            </a:r>
            <a:r>
              <a:rPr lang="en-US" sz="1050"/>
              <a:t>α.c </a:t>
            </a:r>
            <a:r>
              <a:rPr lang="en-US"/>
              <a:t>can give a very big impact on the activation over potenial values on both sides . By expressing the Arrhenius equations the value of each exchange current density at anode and cathode can be identified using these equations  </a:t>
            </a:r>
          </a:p>
          <a:p>
            <a:pPr indent="-133350">
              <a:buNone/>
            </a:pPr>
            <a:r>
              <a:rPr lang="en-US"/>
              <a:t> </a:t>
            </a:r>
          </a:p>
          <a:p>
            <a:pPr indent="-133350">
              <a:buNone/>
            </a:pPr>
            <a:r>
              <a:rPr lang="en-US"/>
              <a:t>                                              (14)                                            (15)</a:t>
            </a:r>
          </a:p>
          <a:p>
            <a:pPr indent="-133350">
              <a:buNone/>
            </a:pPr>
            <a:endParaRPr/>
          </a:p>
        </p:txBody>
      </p:sp>
      <p:sp>
        <p:nvSpPr>
          <p:cNvPr id="583" name="Shape 58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84" name="Shape 584"/>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85" name="Shape 585"/>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86" name="Shape 586"/>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87" name="Shape 587"/>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588" name="Shape 588"/>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89" name="Shape 589"/>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590" name="Shape 590"/>
          <p:cNvPicPr preferRelativeResize="0"/>
          <p:nvPr/>
        </p:nvPicPr>
        <p:blipFill rotWithShape="1">
          <a:blip r:embed="rId3">
            <a:alphaModFix/>
          </a:blip>
          <a:srcRect/>
          <a:stretch/>
        </p:blipFill>
        <p:spPr>
          <a:xfrm>
            <a:off x="1524000" y="3181350"/>
            <a:ext cx="2628900" cy="723900"/>
          </a:xfrm>
          <a:prstGeom prst="rect">
            <a:avLst/>
          </a:prstGeom>
          <a:noFill/>
          <a:ln>
            <a:noFill/>
          </a:ln>
        </p:spPr>
      </p:pic>
      <p:pic>
        <p:nvPicPr>
          <p:cNvPr id="591" name="Shape 591"/>
          <p:cNvPicPr preferRelativeResize="0"/>
          <p:nvPr/>
        </p:nvPicPr>
        <p:blipFill rotWithShape="1">
          <a:blip r:embed="rId4">
            <a:alphaModFix/>
          </a:blip>
          <a:srcRect/>
          <a:stretch/>
        </p:blipFill>
        <p:spPr>
          <a:xfrm>
            <a:off x="4814889" y="3286127"/>
            <a:ext cx="2752725" cy="619125"/>
          </a:xfrm>
          <a:prstGeom prst="rect">
            <a:avLst/>
          </a:prstGeom>
          <a:noFill/>
          <a:ln>
            <a:noFill/>
          </a:ln>
        </p:spPr>
      </p:pic>
      <p:sp>
        <p:nvSpPr>
          <p:cNvPr id="592" name="Shape 592"/>
          <p:cNvSpPr txBox="1">
            <a:spLocks noGrp="1"/>
          </p:cNvSpPr>
          <p:nvPr>
            <p:ph type="title"/>
          </p:nvPr>
        </p:nvSpPr>
        <p:spPr>
          <a:xfrm>
            <a:off x="699650" y="194288"/>
            <a:ext cx="7010400" cy="10058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Activation overvoltage </a:t>
            </a:r>
          </a:p>
        </p:txBody>
      </p:sp>
    </p:spTree>
    <p:extLst>
      <p:ext uri="{BB962C8B-B14F-4D97-AF65-F5344CB8AC3E}">
        <p14:creationId xmlns:p14="http://schemas.microsoft.com/office/powerpoint/2010/main" val="255434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95" y="99039"/>
            <a:ext cx="7010400" cy="1409350"/>
          </a:xfrm>
        </p:spPr>
        <p:txBody>
          <a:bodyPr/>
          <a:lstStyle/>
          <a:p>
            <a:r>
              <a:rPr lang="en-US" dirty="0"/>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225" y="1047750"/>
                <a:ext cx="6127175" cy="3025511"/>
              </a:xfrm>
            </p:spPr>
            <p:txBody>
              <a:bodyPr/>
              <a:lstStyle/>
              <a:p>
                <a:r>
                  <a:rPr lang="en-US" dirty="0"/>
                  <a:t>The first fuel cell was demonstrated in the middle of the </a:t>
                </a:r>
                <a:r>
                  <a:rPr lang="en-US" dirty="0">
                    <a:solidFill>
                      <a:srgbClr val="FFFF00"/>
                    </a:solidFill>
                  </a:rPr>
                  <a:t>19th</a:t>
                </a:r>
                <a:r>
                  <a:rPr lang="en-US" dirty="0"/>
                  <a:t> century by a scientist named </a:t>
                </a:r>
                <a:r>
                  <a:rPr lang="en-US" dirty="0">
                    <a:solidFill>
                      <a:srgbClr val="FFFF00"/>
                    </a:solidFill>
                  </a:rPr>
                  <a:t>William Grove</a:t>
                </a:r>
                <a:r>
                  <a:rPr lang="en-US" dirty="0"/>
                  <a:t>. In a fuel cell a reaction takes place where </a:t>
                </a:r>
                <a:r>
                  <a:rPr lang="en-US" dirty="0">
                    <a:solidFill>
                      <a:srgbClr val="FFFF00"/>
                    </a:solidFill>
                  </a:rPr>
                  <a:t>hydrogen</a:t>
                </a:r>
                <a:r>
                  <a:rPr lang="en-US" dirty="0"/>
                  <a:t> and </a:t>
                </a:r>
                <a:r>
                  <a:rPr lang="en-US" dirty="0">
                    <a:solidFill>
                      <a:srgbClr val="FFFF00"/>
                    </a:solidFill>
                  </a:rPr>
                  <a:t>oxygen</a:t>
                </a:r>
                <a:r>
                  <a:rPr lang="en-US" dirty="0"/>
                  <a:t> recombine into </a:t>
                </a:r>
                <a:r>
                  <a:rPr lang="en-US" dirty="0">
                    <a:solidFill>
                      <a:srgbClr val="FFFF00"/>
                    </a:solidFill>
                  </a:rPr>
                  <a:t>water</a:t>
                </a:r>
                <a:r>
                  <a:rPr lang="en-US" dirty="0"/>
                  <a:t> and thereby releasing </a:t>
                </a:r>
                <a:r>
                  <a:rPr lang="en-US" dirty="0">
                    <a:solidFill>
                      <a:srgbClr val="FFFF00"/>
                    </a:solidFill>
                  </a:rPr>
                  <a:t>electrical energy. </a:t>
                </a:r>
                <a:r>
                  <a:rPr lang="en-US" dirty="0"/>
                  <a:t>The chemical formula of the reaction is seen in equation.</a:t>
                </a:r>
              </a:p>
              <a:p>
                <a:endParaRPr lang="en-US" dirty="0"/>
              </a:p>
              <a:p>
                <a:pPr>
                  <a:buNone/>
                </a:pPr>
                <a:r>
                  <a:rPr lang="pt-BR" dirty="0">
                    <a:solidFill>
                      <a:srgbClr val="FFFF00"/>
                    </a:solidFill>
                  </a:rPr>
                  <a:t>                      </a:t>
                </a:r>
                <a14:m>
                  <m:oMath xmlns:m="http://schemas.openxmlformats.org/officeDocument/2006/math">
                    <m:sSub>
                      <m:sSubPr>
                        <m:ctrlPr>
                          <a:rPr lang="pt-BR"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2</m:t>
                        </m:r>
                        <m:r>
                          <a:rPr lang="en-US" b="0" i="1" smtClean="0">
                            <a:solidFill>
                              <a:srgbClr val="FFFF00"/>
                            </a:solidFill>
                            <a:latin typeface="Cambria Math" panose="02040503050406030204" pitchFamily="18" charset="0"/>
                          </a:rPr>
                          <m:t>𝐻</m:t>
                        </m:r>
                      </m:e>
                      <m:sub>
                        <m:r>
                          <a:rPr lang="en-US" b="0" i="1" smtClean="0">
                            <a:solidFill>
                              <a:srgbClr val="FFFF00"/>
                            </a:solidFill>
                            <a:latin typeface="Cambria Math" panose="02040503050406030204" pitchFamily="18" charset="0"/>
                          </a:rPr>
                          <m:t>2</m:t>
                        </m:r>
                      </m:sub>
                    </m:sSub>
                  </m:oMath>
                </a14:m>
                <a:r>
                  <a:rPr lang="pt-BR" dirty="0">
                    <a:solidFill>
                      <a:srgbClr val="FFFF00"/>
                    </a:solidFill>
                  </a:rPr>
                  <a:t> + </a:t>
                </a:r>
                <a14:m>
                  <m:oMath xmlns:m="http://schemas.openxmlformats.org/officeDocument/2006/math">
                    <m:sSub>
                      <m:sSubPr>
                        <m:ctrlPr>
                          <a:rPr lang="pt-BR"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𝑂</m:t>
                        </m:r>
                      </m:e>
                      <m:sub>
                        <m:r>
                          <a:rPr lang="en-US" b="0" i="1" smtClean="0">
                            <a:solidFill>
                              <a:srgbClr val="FFFF00"/>
                            </a:solidFill>
                            <a:latin typeface="Cambria Math" panose="02040503050406030204" pitchFamily="18" charset="0"/>
                          </a:rPr>
                          <m:t>2</m:t>
                        </m:r>
                      </m:sub>
                    </m:sSub>
                  </m:oMath>
                </a14:m>
                <a:r>
                  <a:rPr lang="pt-BR" dirty="0">
                    <a:solidFill>
                      <a:srgbClr val="FFFF00"/>
                    </a:solidFill>
                  </a:rPr>
                  <a:t>            </a:t>
                </a:r>
                <a14:m>
                  <m:oMath xmlns:m="http://schemas.openxmlformats.org/officeDocument/2006/math">
                    <m:sSub>
                      <m:sSubPr>
                        <m:ctrlPr>
                          <a:rPr lang="pt-BR" i="1" dirty="0" smtClean="0">
                            <a:solidFill>
                              <a:srgbClr val="FFFF00"/>
                            </a:solidFill>
                            <a:latin typeface="Cambria Math" panose="02040503050406030204" pitchFamily="18" charset="0"/>
                          </a:rPr>
                        </m:ctrlPr>
                      </m:sSubPr>
                      <m:e>
                        <m:r>
                          <a:rPr lang="en-US" b="0" i="1" dirty="0" smtClean="0">
                            <a:solidFill>
                              <a:srgbClr val="FFFF00"/>
                            </a:solidFill>
                            <a:latin typeface="Cambria Math" panose="02040503050406030204" pitchFamily="18" charset="0"/>
                          </a:rPr>
                          <m:t>2</m:t>
                        </m:r>
                        <m:r>
                          <a:rPr lang="en-US" b="0" i="1" dirty="0" smtClean="0">
                            <a:solidFill>
                              <a:srgbClr val="FFFF00"/>
                            </a:solidFill>
                            <a:latin typeface="Cambria Math" panose="02040503050406030204" pitchFamily="18" charset="0"/>
                          </a:rPr>
                          <m:t>𝐻</m:t>
                        </m:r>
                      </m:e>
                      <m:sub>
                        <m:r>
                          <a:rPr lang="en-US" b="0" i="1" dirty="0" smtClean="0">
                            <a:solidFill>
                              <a:srgbClr val="FFFF00"/>
                            </a:solidFill>
                            <a:latin typeface="Cambria Math" panose="02040503050406030204" pitchFamily="18" charset="0"/>
                          </a:rPr>
                          <m:t>2</m:t>
                        </m:r>
                      </m:sub>
                    </m:sSub>
                    <m:r>
                      <a:rPr lang="en-US" b="0" i="1" dirty="0" smtClean="0">
                        <a:solidFill>
                          <a:srgbClr val="FFFF00"/>
                        </a:solidFill>
                        <a:latin typeface="Cambria Math" panose="02040503050406030204" pitchFamily="18" charset="0"/>
                      </a:rPr>
                      <m:t>𝑂</m:t>
                    </m:r>
                  </m:oMath>
                </a14:m>
                <a:r>
                  <a:rPr lang="pt-BR" dirty="0">
                    <a:solidFill>
                      <a:srgbClr val="FFFF00"/>
                    </a:solidFill>
                  </a:rPr>
                  <a:t>+ </a:t>
                </a:r>
                <a:r>
                  <a:rPr lang="pt-BR" i="1" dirty="0">
                    <a:solidFill>
                      <a:srgbClr val="FFFF00"/>
                    </a:solidFill>
                  </a:rPr>
                  <a:t>Energy</a:t>
                </a:r>
                <a:r>
                  <a:rPr lang="pt-BR" dirty="0">
                    <a:solidFill>
                      <a:srgbClr val="FFFF00"/>
                    </a:solidFill>
                  </a:rPr>
                  <a:t>   </a:t>
                </a:r>
                <a:r>
                  <a:rPr lang="pt-BR" dirty="0">
                    <a:solidFill>
                      <a:schemeClr val="bg1"/>
                    </a:solidFill>
                  </a:rPr>
                  <a:t>(1)</a:t>
                </a:r>
                <a:br>
                  <a:rPr lang="pt-BR" dirty="0">
                    <a:solidFill>
                      <a:srgbClr val="FFFF00"/>
                    </a:solidFill>
                  </a:rPr>
                </a:br>
                <a:r>
                  <a:rPr lang="en-US" dirty="0"/>
                  <a:t>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225" y="1047750"/>
                <a:ext cx="6127175" cy="3025511"/>
              </a:xfrm>
              <a:blipFill>
                <a:blip r:embed="rId2"/>
                <a:stretch>
                  <a:fillRect l="-1194" r="-2090"/>
                </a:stretch>
              </a:blipFill>
            </p:spPr>
            <p:txBody>
              <a:bodyPr/>
              <a:lstStyle/>
              <a:p>
                <a:r>
                  <a:rPr lang="en-US">
                    <a:noFill/>
                  </a:rPr>
                  <a:t> </a:t>
                </a:r>
              </a:p>
            </p:txBody>
          </p:sp>
        </mc:Fallback>
      </mc:AlternateContent>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047752"/>
            <a:ext cx="2590984" cy="3383047"/>
          </a:xfrm>
          <a:prstGeom prst="rect">
            <a:avLst/>
          </a:prstGeom>
          <a:noFill/>
          <a:ln>
            <a:noFill/>
          </a:ln>
        </p:spPr>
      </p:pic>
      <p:sp>
        <p:nvSpPr>
          <p:cNvPr id="5" name="Right Arrow 4"/>
          <p:cNvSpPr/>
          <p:nvPr/>
        </p:nvSpPr>
        <p:spPr>
          <a:xfrm>
            <a:off x="2971800" y="3657600"/>
            <a:ext cx="381000"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Tree>
    <p:extLst>
      <p:ext uri="{BB962C8B-B14F-4D97-AF65-F5344CB8AC3E}">
        <p14:creationId xmlns:p14="http://schemas.microsoft.com/office/powerpoint/2010/main" val="2144148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914400" y="1238251"/>
            <a:ext cx="6629400" cy="2857499"/>
          </a:xfrm>
          <a:prstGeom prst="rect">
            <a:avLst/>
          </a:prstGeom>
          <a:noFill/>
          <a:ln>
            <a:noFill/>
          </a:ln>
        </p:spPr>
        <p:txBody>
          <a:bodyPr wrap="square" lIns="91425" tIns="91425" rIns="91425" bIns="91425" anchor="t" anchorCtr="0">
            <a:noAutofit/>
          </a:bodyPr>
          <a:lstStyle/>
          <a:p>
            <a:pPr indent="0">
              <a:spcBef>
                <a:spcPts val="0"/>
              </a:spcBef>
            </a:pPr>
            <a:r>
              <a:rPr lang="en-US"/>
              <a:t>Where T</a:t>
            </a:r>
            <a:r>
              <a:rPr lang="en-US" sz="1200"/>
              <a:t>0 </a:t>
            </a:r>
            <a:r>
              <a:rPr lang="en-US"/>
              <a:t>(k) is the reference temperature </a:t>
            </a:r>
          </a:p>
          <a:p>
            <a:pPr indent="0"/>
            <a:r>
              <a:rPr lang="en-US"/>
              <a:t>EA,a and EA,c are the anodic and cathodic active energy (J/mol)</a:t>
            </a:r>
          </a:p>
          <a:p>
            <a:pPr indent="0"/>
            <a:r>
              <a:rPr lang="en-US"/>
              <a:t>i</a:t>
            </a:r>
            <a:r>
              <a:rPr lang="en-US" sz="1125"/>
              <a:t>α.a </a:t>
            </a:r>
            <a:r>
              <a:rPr lang="en-US"/>
              <a:t>and i</a:t>
            </a:r>
            <a:r>
              <a:rPr lang="en-US" sz="1125"/>
              <a:t>α.c </a:t>
            </a:r>
            <a:r>
              <a:rPr lang="en-US"/>
              <a:t> is the anodic and the cathodic reference exchange current density at reference temperature </a:t>
            </a:r>
          </a:p>
          <a:p>
            <a:pPr indent="0"/>
            <a:r>
              <a:rPr lang="en-US"/>
              <a:t>The role of activation over potenial can be derived as </a:t>
            </a:r>
          </a:p>
          <a:p>
            <a:pPr indent="-180975">
              <a:buSzPts val="2850"/>
              <a:buNone/>
            </a:pPr>
            <a:r>
              <a:rPr lang="en-US" sz="2850"/>
              <a:t>                                                     (16)</a:t>
            </a:r>
          </a:p>
        </p:txBody>
      </p:sp>
      <p:sp>
        <p:nvSpPr>
          <p:cNvPr id="598" name="Shape 598"/>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599" name="Shape 599"/>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00" name="Shape 600"/>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01" name="Shape 60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02" name="Shape 602"/>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03" name="Shape 60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04" name="Shape 604"/>
          <p:cNvSpPr/>
          <p:nvPr/>
        </p:nvSpPr>
        <p:spPr>
          <a:xfrm>
            <a:off x="7862436" y="5187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605" name="Shape 605"/>
          <p:cNvPicPr preferRelativeResize="0"/>
          <p:nvPr/>
        </p:nvPicPr>
        <p:blipFill rotWithShape="1">
          <a:blip r:embed="rId3">
            <a:alphaModFix/>
          </a:blip>
          <a:srcRect/>
          <a:stretch/>
        </p:blipFill>
        <p:spPr>
          <a:xfrm>
            <a:off x="3243264" y="3638552"/>
            <a:ext cx="1971675" cy="619125"/>
          </a:xfrm>
          <a:prstGeom prst="rect">
            <a:avLst/>
          </a:prstGeom>
          <a:noFill/>
          <a:ln>
            <a:noFill/>
          </a:ln>
        </p:spPr>
      </p:pic>
      <p:sp>
        <p:nvSpPr>
          <p:cNvPr id="606" name="Shape 606"/>
          <p:cNvSpPr txBox="1">
            <a:spLocks noGrp="1"/>
          </p:cNvSpPr>
          <p:nvPr>
            <p:ph type="title"/>
          </p:nvPr>
        </p:nvSpPr>
        <p:spPr>
          <a:xfrm>
            <a:off x="699650" y="194288"/>
            <a:ext cx="7010400" cy="10058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Activation overvoltage </a:t>
            </a:r>
          </a:p>
        </p:txBody>
      </p:sp>
    </p:spTree>
    <p:extLst>
      <p:ext uri="{BB962C8B-B14F-4D97-AF65-F5344CB8AC3E}">
        <p14:creationId xmlns:p14="http://schemas.microsoft.com/office/powerpoint/2010/main" val="3320203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Ohmic overvoltage</a:t>
            </a:r>
          </a:p>
        </p:txBody>
      </p:sp>
      <p:sp>
        <p:nvSpPr>
          <p:cNvPr id="612" name="Shape 612"/>
          <p:cNvSpPr txBox="1">
            <a:spLocks noGrp="1"/>
          </p:cNvSpPr>
          <p:nvPr>
            <p:ph type="body" idx="1"/>
          </p:nvPr>
        </p:nvSpPr>
        <p:spPr>
          <a:xfrm>
            <a:off x="699650" y="1657350"/>
            <a:ext cx="7377550" cy="3200399"/>
          </a:xfrm>
          <a:prstGeom prst="rect">
            <a:avLst/>
          </a:prstGeom>
          <a:noFill/>
          <a:ln>
            <a:noFill/>
          </a:ln>
        </p:spPr>
        <p:txBody>
          <a:bodyPr wrap="square" lIns="91425" tIns="91425" rIns="91425" bIns="91425" anchor="t" anchorCtr="0">
            <a:noAutofit/>
          </a:bodyPr>
          <a:lstStyle/>
          <a:p>
            <a:pPr indent="0">
              <a:spcBef>
                <a:spcPts val="0"/>
              </a:spcBef>
            </a:pPr>
            <a:r>
              <a:rPr lang="en-US"/>
              <a:t>The ohmic over protential can be classified into two categories :</a:t>
            </a:r>
          </a:p>
          <a:p>
            <a:pPr indent="0"/>
            <a:r>
              <a:rPr lang="en-US"/>
              <a:t>Ohmic over potenial due to membrane resistance </a:t>
            </a:r>
          </a:p>
          <a:p>
            <a:pPr indent="0"/>
            <a:r>
              <a:rPr lang="en-US"/>
              <a:t>This is caused by the membrane resistance to the flow of ions it also called voltage drop due to membrane resistance to the flow of ions </a:t>
            </a:r>
          </a:p>
          <a:p>
            <a:pPr indent="0"/>
            <a:r>
              <a:rPr lang="en-US"/>
              <a:t>                                                                           (17)</a:t>
            </a:r>
          </a:p>
          <a:p>
            <a:pPr indent="0">
              <a:buNone/>
            </a:pPr>
            <a:endParaRPr/>
          </a:p>
          <a:p>
            <a:pPr indent="0">
              <a:buNone/>
            </a:pPr>
            <a:endParaRPr/>
          </a:p>
          <a:p>
            <a:pPr indent="0">
              <a:buNone/>
            </a:pPr>
            <a:endParaRPr/>
          </a:p>
        </p:txBody>
      </p:sp>
      <p:sp>
        <p:nvSpPr>
          <p:cNvPr id="613" name="Shape 61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14" name="Shape 614"/>
          <p:cNvSpPr/>
          <p:nvPr/>
        </p:nvSpPr>
        <p:spPr>
          <a:xfrm>
            <a:off x="7862436" y="440147"/>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15" name="Shape 61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16" name="Shape 616"/>
          <p:cNvSpPr/>
          <p:nvPr/>
        </p:nvSpPr>
        <p:spPr>
          <a:xfrm>
            <a:off x="7862436" y="440147"/>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17" name="Shape 617"/>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18" name="Shape 618"/>
          <p:cNvPicPr preferRelativeResize="0"/>
          <p:nvPr/>
        </p:nvPicPr>
        <p:blipFill rotWithShape="1">
          <a:blip r:embed="rId3">
            <a:alphaModFix/>
          </a:blip>
          <a:srcRect/>
          <a:stretch/>
        </p:blipFill>
        <p:spPr>
          <a:xfrm>
            <a:off x="3124202" y="3562350"/>
            <a:ext cx="1895475" cy="609600"/>
          </a:xfrm>
          <a:prstGeom prst="rect">
            <a:avLst/>
          </a:prstGeom>
          <a:noFill/>
          <a:ln>
            <a:noFill/>
          </a:ln>
        </p:spPr>
      </p:pic>
    </p:spTree>
    <p:extLst>
      <p:ext uri="{BB962C8B-B14F-4D97-AF65-F5344CB8AC3E}">
        <p14:creationId xmlns:p14="http://schemas.microsoft.com/office/powerpoint/2010/main" val="693864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lnSpc>
                <a:spcPct val="90000"/>
              </a:lnSpc>
              <a:spcBef>
                <a:spcPts val="0"/>
              </a:spcBef>
            </a:pPr>
            <a:r>
              <a:rPr lang="en-US"/>
              <a:t>Where              is an ionic resistance as a function of membrane thickness conductivity </a:t>
            </a:r>
          </a:p>
          <a:p>
            <a:pPr indent="0">
              <a:lnSpc>
                <a:spcPct val="90000"/>
              </a:lnSpc>
            </a:pPr>
            <a:r>
              <a:rPr lang="en-US"/>
              <a:t>ϕ is the membrane height (cm)</a:t>
            </a:r>
          </a:p>
          <a:p>
            <a:pPr indent="0">
              <a:lnSpc>
                <a:spcPct val="90000"/>
              </a:lnSpc>
            </a:pPr>
            <a:r>
              <a:rPr lang="en-US"/>
              <a:t>         is the local ionic conductivity with water content and temperature function                                                                                                        </a:t>
            </a:r>
          </a:p>
          <a:p>
            <a:pPr indent="0">
              <a:lnSpc>
                <a:spcPct val="90000"/>
              </a:lnSpc>
              <a:buNone/>
            </a:pPr>
            <a:endParaRPr/>
          </a:p>
          <a:p>
            <a:pPr indent="0">
              <a:lnSpc>
                <a:spcPct val="90000"/>
              </a:lnSpc>
              <a:buNone/>
            </a:pPr>
            <a:endParaRPr/>
          </a:p>
          <a:p>
            <a:pPr indent="0">
              <a:lnSpc>
                <a:spcPct val="90000"/>
              </a:lnSpc>
            </a:pPr>
            <a:r>
              <a:rPr lang="en-US"/>
              <a:t>Where λ is the degree of membrane humidification </a:t>
            </a:r>
          </a:p>
          <a:p>
            <a:pPr indent="0">
              <a:lnSpc>
                <a:spcPct val="90000"/>
              </a:lnSpc>
              <a:buNone/>
            </a:pPr>
            <a:endParaRPr/>
          </a:p>
          <a:p>
            <a:pPr indent="0">
              <a:lnSpc>
                <a:spcPct val="90000"/>
              </a:lnSpc>
              <a:buNone/>
            </a:pPr>
            <a:endParaRPr/>
          </a:p>
        </p:txBody>
      </p:sp>
      <p:sp>
        <p:nvSpPr>
          <p:cNvPr id="624" name="Shape 624"/>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25" name="Shape 625"/>
          <p:cNvSpPr/>
          <p:nvPr/>
        </p:nvSpPr>
        <p:spPr>
          <a:xfrm>
            <a:off x="7862436" y="440147"/>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26" name="Shape 626"/>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27" name="Shape 627"/>
          <p:cNvSpPr/>
          <p:nvPr/>
        </p:nvSpPr>
        <p:spPr>
          <a:xfrm>
            <a:off x="7862436" y="440147"/>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28" name="Shape 628"/>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29" name="Shape 629"/>
          <p:cNvPicPr preferRelativeResize="0"/>
          <p:nvPr/>
        </p:nvPicPr>
        <p:blipFill rotWithShape="1">
          <a:blip r:embed="rId3">
            <a:alphaModFix/>
          </a:blip>
          <a:srcRect/>
          <a:stretch/>
        </p:blipFill>
        <p:spPr>
          <a:xfrm>
            <a:off x="1828800" y="1735428"/>
            <a:ext cx="762000" cy="465665"/>
          </a:xfrm>
          <a:prstGeom prst="rect">
            <a:avLst/>
          </a:prstGeom>
          <a:solidFill>
            <a:schemeClr val="lt1"/>
          </a:solidFill>
          <a:ln w="9525" cap="flat" cmpd="sng">
            <a:solidFill>
              <a:schemeClr val="lt1"/>
            </a:solidFill>
            <a:prstDash val="solid"/>
            <a:round/>
            <a:headEnd type="none" w="med" len="med"/>
            <a:tailEnd type="none" w="med" len="med"/>
          </a:ln>
        </p:spPr>
      </p:pic>
      <p:pic>
        <p:nvPicPr>
          <p:cNvPr id="630" name="Shape 630"/>
          <p:cNvPicPr preferRelativeResize="0"/>
          <p:nvPr/>
        </p:nvPicPr>
        <p:blipFill rotWithShape="1">
          <a:blip r:embed="rId4">
            <a:alphaModFix/>
          </a:blip>
          <a:srcRect/>
          <a:stretch/>
        </p:blipFill>
        <p:spPr>
          <a:xfrm>
            <a:off x="1066800" y="2929157"/>
            <a:ext cx="533400" cy="338667"/>
          </a:xfrm>
          <a:prstGeom prst="rect">
            <a:avLst/>
          </a:prstGeom>
          <a:solidFill>
            <a:schemeClr val="lt1"/>
          </a:solidFill>
          <a:ln>
            <a:noFill/>
          </a:ln>
        </p:spPr>
      </p:pic>
      <p:pic>
        <p:nvPicPr>
          <p:cNvPr id="631" name="Shape 631"/>
          <p:cNvPicPr preferRelativeResize="0"/>
          <p:nvPr/>
        </p:nvPicPr>
        <p:blipFill rotWithShape="1">
          <a:blip r:embed="rId5">
            <a:alphaModFix/>
          </a:blip>
          <a:srcRect/>
          <a:stretch/>
        </p:blipFill>
        <p:spPr>
          <a:xfrm>
            <a:off x="1066800" y="3714750"/>
            <a:ext cx="6019800" cy="533400"/>
          </a:xfrm>
          <a:prstGeom prst="rect">
            <a:avLst/>
          </a:prstGeom>
          <a:solidFill>
            <a:schemeClr val="lt1"/>
          </a:solidFill>
          <a:ln>
            <a:noFill/>
          </a:ln>
        </p:spPr>
      </p:pic>
      <p:sp>
        <p:nvSpPr>
          <p:cNvPr id="632" name="Shape 632"/>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Ohmic overvoltage</a:t>
            </a:r>
          </a:p>
        </p:txBody>
      </p:sp>
    </p:spTree>
    <p:extLst>
      <p:ext uri="{BB962C8B-B14F-4D97-AF65-F5344CB8AC3E}">
        <p14:creationId xmlns:p14="http://schemas.microsoft.com/office/powerpoint/2010/main" val="1718657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762000" y="971549"/>
            <a:ext cx="7239000" cy="4051697"/>
          </a:xfrm>
          <a:prstGeom prst="rect">
            <a:avLst/>
          </a:prstGeom>
          <a:noFill/>
          <a:ln>
            <a:noFill/>
          </a:ln>
        </p:spPr>
        <p:txBody>
          <a:bodyPr wrap="square" lIns="91425" tIns="91425" rIns="91425" bIns="91425" anchor="t" anchorCtr="0">
            <a:noAutofit/>
          </a:bodyPr>
          <a:lstStyle/>
          <a:p>
            <a:pPr indent="-133350">
              <a:spcBef>
                <a:spcPts val="0"/>
              </a:spcBef>
              <a:buNone/>
            </a:pPr>
            <a:r>
              <a:rPr lang="en-US">
                <a:latin typeface="Garamond"/>
                <a:ea typeface="Garamond"/>
                <a:cs typeface="Garamond"/>
                <a:sym typeface="Garamond"/>
              </a:rPr>
              <a:t>Ohmic overpotrnial due to membrane resistance (ionic resistance)</a:t>
            </a:r>
          </a:p>
          <a:p>
            <a:pPr indent="-133350">
              <a:buNone/>
            </a:pPr>
            <a:r>
              <a:rPr lang="en-US">
                <a:latin typeface="Garamond"/>
                <a:ea typeface="Garamond"/>
                <a:cs typeface="Garamond"/>
                <a:sym typeface="Garamond"/>
              </a:rPr>
              <a:t>This is caused by electronic materials such as bipolar plates electrodes current collectors </a:t>
            </a:r>
          </a:p>
          <a:p>
            <a:pPr indent="0"/>
            <a:r>
              <a:rPr lang="en-US"/>
              <a:t>The interfacial resistance can be expressed as</a:t>
            </a:r>
          </a:p>
          <a:p>
            <a:pPr indent="-133350">
              <a:buNone/>
            </a:pPr>
            <a:r>
              <a:rPr lang="en-US"/>
              <a:t>                                                   (19)</a:t>
            </a:r>
          </a:p>
          <a:p>
            <a:pPr indent="0"/>
            <a:r>
              <a:rPr lang="en-US"/>
              <a:t>The ohmic resistance of the electronic materials is</a:t>
            </a:r>
          </a:p>
          <a:p>
            <a:pPr indent="-133350">
              <a:buNone/>
            </a:pPr>
            <a:r>
              <a:rPr lang="en-US"/>
              <a:t>                                               (20)</a:t>
            </a:r>
          </a:p>
          <a:p>
            <a:pPr indent="0"/>
            <a:r>
              <a:rPr lang="en-US"/>
              <a:t>Where ρ is the material resistivity , </a:t>
            </a:r>
            <a:r>
              <a:rPr lang="en-US" i="1"/>
              <a:t>l </a:t>
            </a:r>
            <a:r>
              <a:rPr lang="en-US"/>
              <a:t>is the length of the electrons path and A is the conductor cross-sectional area </a:t>
            </a:r>
          </a:p>
        </p:txBody>
      </p:sp>
      <p:sp>
        <p:nvSpPr>
          <p:cNvPr id="638" name="Shape 638"/>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39" name="Shape 639"/>
          <p:cNvSpPr/>
          <p:nvPr/>
        </p:nvSpPr>
        <p:spPr>
          <a:xfrm>
            <a:off x="7862436" y="483009"/>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40" name="Shape 640"/>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41" name="Shape 641"/>
          <p:cNvPicPr preferRelativeResize="0"/>
          <p:nvPr/>
        </p:nvPicPr>
        <p:blipFill rotWithShape="1">
          <a:blip r:embed="rId3">
            <a:alphaModFix/>
          </a:blip>
          <a:srcRect/>
          <a:stretch/>
        </p:blipFill>
        <p:spPr>
          <a:xfrm>
            <a:off x="2672214" y="2571750"/>
            <a:ext cx="1371600" cy="342900"/>
          </a:xfrm>
          <a:prstGeom prst="rect">
            <a:avLst/>
          </a:prstGeom>
          <a:solidFill>
            <a:schemeClr val="lt1"/>
          </a:solidFill>
          <a:ln>
            <a:noFill/>
          </a:ln>
        </p:spPr>
      </p:pic>
      <p:sp>
        <p:nvSpPr>
          <p:cNvPr id="642" name="Shape 642"/>
          <p:cNvSpPr/>
          <p:nvPr/>
        </p:nvSpPr>
        <p:spPr>
          <a:xfrm>
            <a:off x="7862436" y="36156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43" name="Shape 64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44" name="Shape 644"/>
          <p:cNvPicPr preferRelativeResize="0"/>
          <p:nvPr/>
        </p:nvPicPr>
        <p:blipFill rotWithShape="1">
          <a:blip r:embed="rId4">
            <a:alphaModFix/>
          </a:blip>
          <a:srcRect/>
          <a:stretch/>
        </p:blipFill>
        <p:spPr>
          <a:xfrm>
            <a:off x="2672214" y="3239135"/>
            <a:ext cx="1085850" cy="551817"/>
          </a:xfrm>
          <a:prstGeom prst="rect">
            <a:avLst/>
          </a:prstGeom>
          <a:solidFill>
            <a:schemeClr val="lt1"/>
          </a:solidFill>
          <a:ln>
            <a:noFill/>
          </a:ln>
        </p:spPr>
      </p:pic>
      <p:sp>
        <p:nvSpPr>
          <p:cNvPr id="645" name="Shape 645"/>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46" name="Shape 646"/>
          <p:cNvSpPr txBox="1">
            <a:spLocks noGrp="1"/>
          </p:cNvSpPr>
          <p:nvPr>
            <p:ph type="title"/>
          </p:nvPr>
        </p:nvSpPr>
        <p:spPr>
          <a:xfrm>
            <a:off x="699650" y="95600"/>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Ohmic overvoltage</a:t>
            </a:r>
          </a:p>
        </p:txBody>
      </p:sp>
    </p:spTree>
    <p:extLst>
      <p:ext uri="{BB962C8B-B14F-4D97-AF65-F5344CB8AC3E}">
        <p14:creationId xmlns:p14="http://schemas.microsoft.com/office/powerpoint/2010/main" val="382698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457200" y="1047749"/>
            <a:ext cx="7620000" cy="3546873"/>
          </a:xfrm>
          <a:prstGeom prst="rect">
            <a:avLst/>
          </a:prstGeom>
          <a:noFill/>
          <a:ln>
            <a:noFill/>
          </a:ln>
        </p:spPr>
        <p:txBody>
          <a:bodyPr wrap="square" lIns="91425" tIns="91425" rIns="91425" bIns="91425" anchor="t" anchorCtr="0">
            <a:noAutofit/>
          </a:bodyPr>
          <a:lstStyle/>
          <a:p>
            <a:pPr indent="0">
              <a:spcBef>
                <a:spcPts val="0"/>
              </a:spcBef>
              <a:buNone/>
            </a:pPr>
            <a:endParaRPr/>
          </a:p>
          <a:p>
            <a:pPr indent="0">
              <a:buNone/>
            </a:pPr>
            <a:endParaRPr/>
          </a:p>
          <a:p>
            <a:pPr indent="0"/>
            <a:r>
              <a:rPr lang="en-US"/>
              <a:t>The ohmic overpotenial due to electronic and ionic resistance is</a:t>
            </a:r>
          </a:p>
          <a:p>
            <a:pPr indent="-133350">
              <a:buNone/>
            </a:pPr>
            <a:r>
              <a:rPr lang="en-US"/>
              <a:t>                             </a:t>
            </a:r>
          </a:p>
          <a:p>
            <a:pPr indent="-133350">
              <a:buNone/>
            </a:pPr>
            <a:r>
              <a:rPr lang="en-US"/>
              <a:t>                                                            (21)</a:t>
            </a:r>
          </a:p>
          <a:p>
            <a:pPr indent="-133350">
              <a:buNone/>
            </a:pPr>
            <a:r>
              <a:rPr lang="en-US"/>
              <a:t> </a:t>
            </a:r>
          </a:p>
        </p:txBody>
      </p:sp>
      <p:sp>
        <p:nvSpPr>
          <p:cNvPr id="652" name="Shape 652"/>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53" name="Shape 653"/>
          <p:cNvPicPr preferRelativeResize="0"/>
          <p:nvPr/>
        </p:nvPicPr>
        <p:blipFill rotWithShape="1">
          <a:blip r:embed="rId3">
            <a:alphaModFix/>
          </a:blip>
          <a:srcRect/>
          <a:stretch/>
        </p:blipFill>
        <p:spPr>
          <a:xfrm>
            <a:off x="1600200" y="2610258"/>
            <a:ext cx="2914650" cy="421857"/>
          </a:xfrm>
          <a:prstGeom prst="rect">
            <a:avLst/>
          </a:prstGeom>
          <a:solidFill>
            <a:schemeClr val="lt1"/>
          </a:solidFill>
          <a:ln>
            <a:noFill/>
          </a:ln>
        </p:spPr>
      </p:pic>
      <p:sp>
        <p:nvSpPr>
          <p:cNvPr id="654" name="Shape 654"/>
          <p:cNvSpPr/>
          <p:nvPr/>
        </p:nvSpPr>
        <p:spPr>
          <a:xfrm>
            <a:off x="7862436" y="36156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55" name="Shape 655"/>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Ohmic overvoltage</a:t>
            </a:r>
          </a:p>
        </p:txBody>
      </p:sp>
    </p:spTree>
    <p:extLst>
      <p:ext uri="{BB962C8B-B14F-4D97-AF65-F5344CB8AC3E}">
        <p14:creationId xmlns:p14="http://schemas.microsoft.com/office/powerpoint/2010/main" val="3524810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Diffusion overvoltage </a:t>
            </a:r>
          </a:p>
        </p:txBody>
      </p:sp>
      <p:sp>
        <p:nvSpPr>
          <p:cNvPr id="661" name="Shape 661"/>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buSzPts val="1800"/>
            </a:pPr>
            <a:r>
              <a:rPr lang="en-US" sz="1800"/>
              <a:t>The diffusion give a function in overcoming the energy lost presume in the cell due to the mass transport resistance of electrochemical reaction in the interface of the membrane and electrode ,considerring the value of the diffusions result , it can be neglected .Finally from E.Q (4) the overall operating cell voltage can be concluded as :                                                                                        (22)</a:t>
            </a:r>
          </a:p>
        </p:txBody>
      </p:sp>
      <p:sp>
        <p:nvSpPr>
          <p:cNvPr id="662" name="Shape 662"/>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63" name="Shape 663"/>
          <p:cNvPicPr preferRelativeResize="0"/>
          <p:nvPr/>
        </p:nvPicPr>
        <p:blipFill rotWithShape="1">
          <a:blip r:embed="rId3">
            <a:alphaModFix/>
          </a:blip>
          <a:srcRect/>
          <a:stretch/>
        </p:blipFill>
        <p:spPr>
          <a:xfrm>
            <a:off x="1447800" y="3344995"/>
            <a:ext cx="7010400" cy="1335881"/>
          </a:xfrm>
          <a:prstGeom prst="rect">
            <a:avLst/>
          </a:prstGeom>
          <a:solidFill>
            <a:schemeClr val="lt1"/>
          </a:solidFill>
          <a:ln>
            <a:noFill/>
          </a:ln>
        </p:spPr>
      </p:pic>
      <p:sp>
        <p:nvSpPr>
          <p:cNvPr id="664" name="Shape 664"/>
          <p:cNvSpPr/>
          <p:nvPr/>
        </p:nvSpPr>
        <p:spPr>
          <a:xfrm>
            <a:off x="7862436" y="854484"/>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Tree>
    <p:extLst>
      <p:ext uri="{BB962C8B-B14F-4D97-AF65-F5344CB8AC3E}">
        <p14:creationId xmlns:p14="http://schemas.microsoft.com/office/powerpoint/2010/main" val="3434544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Molar flow rate</a:t>
            </a:r>
          </a:p>
        </p:txBody>
      </p:sp>
      <p:sp>
        <p:nvSpPr>
          <p:cNvPr id="670" name="Shape 670"/>
          <p:cNvSpPr txBox="1">
            <a:spLocks noGrp="1"/>
          </p:cNvSpPr>
          <p:nvPr>
            <p:ph type="body" idx="1"/>
          </p:nvPr>
        </p:nvSpPr>
        <p:spPr>
          <a:xfrm>
            <a:off x="764925" y="1832240"/>
            <a:ext cx="7693275" cy="3025511"/>
          </a:xfrm>
          <a:prstGeom prst="rect">
            <a:avLst/>
          </a:prstGeom>
          <a:noFill/>
          <a:ln>
            <a:noFill/>
          </a:ln>
        </p:spPr>
        <p:txBody>
          <a:bodyPr wrap="square" lIns="91425" tIns="91425" rIns="91425" bIns="91425" anchor="t" anchorCtr="0">
            <a:noAutofit/>
          </a:bodyPr>
          <a:lstStyle/>
          <a:p>
            <a:pPr indent="0">
              <a:spcBef>
                <a:spcPts val="0"/>
              </a:spcBef>
            </a:pPr>
            <a:r>
              <a:rPr lang="en-US"/>
              <a:t>Is known that the current ,I can be found using </a:t>
            </a:r>
          </a:p>
          <a:p>
            <a:pPr indent="-133350">
              <a:buNone/>
            </a:pPr>
            <a:r>
              <a:rPr lang="en-US"/>
              <a:t>       I = iA (23)</a:t>
            </a:r>
          </a:p>
          <a:p>
            <a:pPr indent="-133350">
              <a:buNone/>
            </a:pPr>
            <a:r>
              <a:rPr lang="en-US"/>
              <a:t> where I is the current density and A is the electrode area </a:t>
            </a:r>
          </a:p>
          <a:p>
            <a:pPr indent="0"/>
            <a:r>
              <a:rPr lang="en-US"/>
              <a:t>By governing the Faraday’s law in the electrochemical cell ,The molar flow rate can be written as</a:t>
            </a:r>
          </a:p>
          <a:p>
            <a:pPr indent="0">
              <a:buNone/>
            </a:pPr>
            <a:endParaRPr/>
          </a:p>
          <a:p>
            <a:pPr indent="0"/>
            <a:r>
              <a:rPr lang="en-US"/>
              <a:t>                                 (24)                                                (25)</a:t>
            </a:r>
          </a:p>
          <a:p>
            <a:pPr indent="0">
              <a:buNone/>
            </a:pPr>
            <a:endParaRPr/>
          </a:p>
          <a:p>
            <a:pPr indent="-133350">
              <a:buNone/>
            </a:pPr>
            <a:endParaRPr/>
          </a:p>
          <a:p>
            <a:pPr indent="-133350">
              <a:buNone/>
            </a:pPr>
            <a:endParaRPr/>
          </a:p>
        </p:txBody>
      </p:sp>
      <p:sp>
        <p:nvSpPr>
          <p:cNvPr id="671" name="Shape 67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72" name="Shape 672"/>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pic>
        <p:nvPicPr>
          <p:cNvPr id="673" name="Shape 673"/>
          <p:cNvPicPr preferRelativeResize="0"/>
          <p:nvPr/>
        </p:nvPicPr>
        <p:blipFill rotWithShape="1">
          <a:blip r:embed="rId3">
            <a:alphaModFix/>
          </a:blip>
          <a:srcRect/>
          <a:stretch/>
        </p:blipFill>
        <p:spPr>
          <a:xfrm>
            <a:off x="1219202" y="4038600"/>
            <a:ext cx="1878013" cy="742950"/>
          </a:xfrm>
          <a:prstGeom prst="rect">
            <a:avLst/>
          </a:prstGeom>
          <a:solidFill>
            <a:schemeClr val="lt1"/>
          </a:solidFill>
          <a:ln>
            <a:noFill/>
          </a:ln>
        </p:spPr>
      </p:pic>
      <p:pic>
        <p:nvPicPr>
          <p:cNvPr id="674" name="Shape 674"/>
          <p:cNvPicPr preferRelativeResize="0"/>
          <p:nvPr/>
        </p:nvPicPr>
        <p:blipFill rotWithShape="1">
          <a:blip r:embed="rId4">
            <a:alphaModFix/>
          </a:blip>
          <a:srcRect/>
          <a:stretch/>
        </p:blipFill>
        <p:spPr>
          <a:xfrm>
            <a:off x="4724400" y="4019552"/>
            <a:ext cx="1657350" cy="655655"/>
          </a:xfrm>
          <a:prstGeom prst="rect">
            <a:avLst/>
          </a:prstGeom>
          <a:solidFill>
            <a:schemeClr val="lt1"/>
          </a:solidFill>
          <a:ln>
            <a:noFill/>
          </a:ln>
        </p:spPr>
      </p:pic>
    </p:spTree>
    <p:extLst>
      <p:ext uri="{BB962C8B-B14F-4D97-AF65-F5344CB8AC3E}">
        <p14:creationId xmlns:p14="http://schemas.microsoft.com/office/powerpoint/2010/main" val="1801343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9650" y="1200149"/>
            <a:ext cx="6958450" cy="3394473"/>
          </a:xfrm>
          <a:prstGeom prst="rect">
            <a:avLst/>
          </a:prstGeom>
          <a:noFill/>
          <a:ln>
            <a:noFill/>
          </a:ln>
        </p:spPr>
        <p:txBody>
          <a:bodyPr wrap="square" lIns="91425" tIns="91425" rIns="91425" bIns="91425" anchor="t" anchorCtr="0">
            <a:noAutofit/>
          </a:bodyPr>
          <a:lstStyle/>
          <a:p>
            <a:pPr indent="-133350">
              <a:spcBef>
                <a:spcPts val="0"/>
              </a:spcBef>
              <a:buNone/>
            </a:pPr>
            <a:endParaRPr/>
          </a:p>
          <a:p>
            <a:pPr indent="0"/>
            <a:r>
              <a:rPr lang="en-US"/>
              <a:t>  the number of electrolytic cells used only one cell ,                </a:t>
            </a:r>
          </a:p>
          <a:p>
            <a:pPr indent="0"/>
            <a:r>
              <a:rPr lang="en-US"/>
              <a:t>              =1                                                            (26)</a:t>
            </a:r>
          </a:p>
          <a:p>
            <a:pPr indent="0"/>
            <a:r>
              <a:rPr lang="en-US"/>
              <a:t>while I is the overall current across the cell</a:t>
            </a:r>
          </a:p>
          <a:p>
            <a:pPr indent="0"/>
            <a:r>
              <a:rPr lang="en-US"/>
              <a:t>The Faraday’s efficiency ηf  ,I the differential between the experimental and theoretical hydrogen flow rate .it can be assumed as 100% since many other literatures agreed that it has the value over 95%   </a:t>
            </a:r>
          </a:p>
          <a:p>
            <a:pPr indent="0">
              <a:buNone/>
            </a:pPr>
            <a:endParaRPr/>
          </a:p>
        </p:txBody>
      </p:sp>
      <p:sp>
        <p:nvSpPr>
          <p:cNvPr id="680" name="Shape 680"/>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81" name="Shape 681"/>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82" name="Shape 682"/>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83" name="Shape 683"/>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84" name="Shape 684"/>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85" name="Shape 685"/>
          <p:cNvPicPr preferRelativeResize="0"/>
          <p:nvPr/>
        </p:nvPicPr>
        <p:blipFill rotWithShape="1">
          <a:blip r:embed="rId3">
            <a:alphaModFix/>
          </a:blip>
          <a:srcRect/>
          <a:stretch/>
        </p:blipFill>
        <p:spPr>
          <a:xfrm>
            <a:off x="4178875" y="2048457"/>
            <a:ext cx="1885950" cy="435933"/>
          </a:xfrm>
          <a:prstGeom prst="rect">
            <a:avLst/>
          </a:prstGeom>
          <a:solidFill>
            <a:schemeClr val="lt1"/>
          </a:solidFill>
          <a:ln>
            <a:noFill/>
          </a:ln>
        </p:spPr>
      </p:pic>
      <p:sp>
        <p:nvSpPr>
          <p:cNvPr id="686" name="Shape 686"/>
          <p:cNvSpPr/>
          <p:nvPr/>
        </p:nvSpPr>
        <p:spPr>
          <a:xfrm>
            <a:off x="7862436" y="4615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87" name="Shape 687"/>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688" name="Shape 688"/>
          <p:cNvPicPr preferRelativeResize="0"/>
          <p:nvPr/>
        </p:nvPicPr>
        <p:blipFill rotWithShape="1">
          <a:blip r:embed="rId4">
            <a:alphaModFix/>
          </a:blip>
          <a:srcRect/>
          <a:stretch/>
        </p:blipFill>
        <p:spPr>
          <a:xfrm>
            <a:off x="1421064" y="2116988"/>
            <a:ext cx="514350" cy="347334"/>
          </a:xfrm>
          <a:prstGeom prst="rect">
            <a:avLst/>
          </a:prstGeom>
          <a:solidFill>
            <a:schemeClr val="lt1"/>
          </a:solidFill>
          <a:ln>
            <a:noFill/>
          </a:ln>
        </p:spPr>
      </p:pic>
      <p:sp>
        <p:nvSpPr>
          <p:cNvPr id="689" name="Shape 689"/>
          <p:cNvSpPr txBox="1">
            <a:spLocks noGrp="1"/>
          </p:cNvSpPr>
          <p:nvPr>
            <p:ph type="title"/>
          </p:nvPr>
        </p:nvSpPr>
        <p:spPr>
          <a:xfrm>
            <a:off x="699650" y="422888"/>
            <a:ext cx="7010400" cy="9296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Molar flow rate</a:t>
            </a:r>
          </a:p>
        </p:txBody>
      </p:sp>
    </p:spTree>
    <p:extLst>
      <p:ext uri="{BB962C8B-B14F-4D97-AF65-F5344CB8AC3E}">
        <p14:creationId xmlns:p14="http://schemas.microsoft.com/office/powerpoint/2010/main" val="4199571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body" idx="1"/>
          </p:nvPr>
        </p:nvSpPr>
        <p:spPr>
          <a:xfrm>
            <a:off x="1485900" y="1215629"/>
            <a:ext cx="6172200" cy="3794523"/>
          </a:xfrm>
          <a:prstGeom prst="rect">
            <a:avLst/>
          </a:prstGeom>
          <a:noFill/>
          <a:ln>
            <a:noFill/>
          </a:ln>
        </p:spPr>
        <p:txBody>
          <a:bodyPr wrap="square" lIns="91425" tIns="91425" rIns="91425" bIns="91425" anchor="t" anchorCtr="0">
            <a:noAutofit/>
          </a:bodyPr>
          <a:lstStyle/>
          <a:p>
            <a:pPr indent="0">
              <a:spcBef>
                <a:spcPts val="0"/>
              </a:spcBef>
            </a:pPr>
            <a:r>
              <a:rPr lang="en-US"/>
              <a:t>Since this was explained it can be simplified to be </a:t>
            </a:r>
          </a:p>
          <a:p>
            <a:pPr indent="0">
              <a:buNone/>
            </a:pPr>
            <a:endParaRPr/>
          </a:p>
          <a:p>
            <a:pPr indent="-133350">
              <a:buNone/>
            </a:pPr>
            <a:r>
              <a:rPr lang="en-US"/>
              <a:t>                                            (27)</a:t>
            </a:r>
          </a:p>
          <a:p>
            <a:pPr indent="-133350">
              <a:buNone/>
            </a:pPr>
            <a:r>
              <a:rPr lang="en-US"/>
              <a:t> </a:t>
            </a:r>
          </a:p>
          <a:p>
            <a:pPr indent="-133350">
              <a:buNone/>
            </a:pPr>
            <a:r>
              <a:rPr lang="en-US"/>
              <a:t>                                         (28)</a:t>
            </a:r>
          </a:p>
          <a:p>
            <a:pPr indent="-133350">
              <a:buNone/>
            </a:pPr>
            <a:r>
              <a:rPr lang="en-US"/>
              <a:t>                                              </a:t>
            </a:r>
          </a:p>
          <a:p>
            <a:pPr indent="-133350">
              <a:buNone/>
            </a:pPr>
            <a:r>
              <a:rPr lang="en-US"/>
              <a:t>                                             (29)</a:t>
            </a:r>
          </a:p>
        </p:txBody>
      </p:sp>
      <p:sp>
        <p:nvSpPr>
          <p:cNvPr id="695" name="Shape 69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96" name="Shape 696"/>
          <p:cNvSpPr/>
          <p:nvPr/>
        </p:nvSpPr>
        <p:spPr>
          <a:xfrm>
            <a:off x="7862436" y="6330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697" name="Shape 697"/>
          <p:cNvSpPr/>
          <p:nvPr/>
        </p:nvSpPr>
        <p:spPr>
          <a:xfrm>
            <a:off x="1143001" y="-115416"/>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98" name="Shape 698"/>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699" name="Shape 699"/>
          <p:cNvSpPr/>
          <p:nvPr/>
        </p:nvSpPr>
        <p:spPr>
          <a:xfrm>
            <a:off x="7862436" y="6330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00" name="Shape 700"/>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01" name="Shape 701"/>
          <p:cNvPicPr preferRelativeResize="0"/>
          <p:nvPr/>
        </p:nvPicPr>
        <p:blipFill rotWithShape="1">
          <a:blip r:embed="rId3">
            <a:alphaModFix/>
          </a:blip>
          <a:srcRect/>
          <a:stretch/>
        </p:blipFill>
        <p:spPr>
          <a:xfrm>
            <a:off x="2607033" y="3800477"/>
            <a:ext cx="1700213" cy="600075"/>
          </a:xfrm>
          <a:prstGeom prst="rect">
            <a:avLst/>
          </a:prstGeom>
          <a:solidFill>
            <a:schemeClr val="lt1"/>
          </a:solidFill>
          <a:ln>
            <a:noFill/>
          </a:ln>
        </p:spPr>
      </p:pic>
      <p:sp>
        <p:nvSpPr>
          <p:cNvPr id="702" name="Shape 702"/>
          <p:cNvSpPr/>
          <p:nvPr/>
        </p:nvSpPr>
        <p:spPr>
          <a:xfrm>
            <a:off x="7862436" y="6330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03" name="Shape 70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04" name="Shape 704"/>
          <p:cNvPicPr preferRelativeResize="0"/>
          <p:nvPr/>
        </p:nvPicPr>
        <p:blipFill rotWithShape="1">
          <a:blip r:embed="rId4">
            <a:alphaModFix/>
          </a:blip>
          <a:srcRect/>
          <a:stretch/>
        </p:blipFill>
        <p:spPr>
          <a:xfrm>
            <a:off x="2920208" y="1893763"/>
            <a:ext cx="1131887" cy="657225"/>
          </a:xfrm>
          <a:prstGeom prst="rect">
            <a:avLst/>
          </a:prstGeom>
          <a:solidFill>
            <a:schemeClr val="lt1"/>
          </a:solidFill>
          <a:ln>
            <a:noFill/>
          </a:ln>
        </p:spPr>
      </p:pic>
      <p:sp>
        <p:nvSpPr>
          <p:cNvPr id="705" name="Shape 705"/>
          <p:cNvSpPr/>
          <p:nvPr/>
        </p:nvSpPr>
        <p:spPr>
          <a:xfrm>
            <a:off x="7862436" y="6330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06" name="Shape 706"/>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07" name="Shape 707"/>
          <p:cNvPicPr preferRelativeResize="0"/>
          <p:nvPr/>
        </p:nvPicPr>
        <p:blipFill rotWithShape="1">
          <a:blip r:embed="rId5">
            <a:alphaModFix/>
          </a:blip>
          <a:srcRect/>
          <a:stretch/>
        </p:blipFill>
        <p:spPr>
          <a:xfrm>
            <a:off x="2914213" y="2883079"/>
            <a:ext cx="1085850" cy="630493"/>
          </a:xfrm>
          <a:prstGeom prst="rect">
            <a:avLst/>
          </a:prstGeom>
          <a:solidFill>
            <a:schemeClr val="lt1"/>
          </a:solidFill>
          <a:ln>
            <a:noFill/>
          </a:ln>
        </p:spPr>
      </p:pic>
      <p:sp>
        <p:nvSpPr>
          <p:cNvPr id="708" name="Shape 708"/>
          <p:cNvSpPr/>
          <p:nvPr/>
        </p:nvSpPr>
        <p:spPr>
          <a:xfrm>
            <a:off x="7862436" y="63302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09" name="Shape 709"/>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710" name="Shape 710"/>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11" name="Shape 711"/>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12" name="Shape 712"/>
          <p:cNvPicPr preferRelativeResize="0"/>
          <p:nvPr/>
        </p:nvPicPr>
        <p:blipFill rotWithShape="1">
          <a:blip r:embed="rId6">
            <a:alphaModFix/>
          </a:blip>
          <a:srcRect/>
          <a:stretch/>
        </p:blipFill>
        <p:spPr>
          <a:xfrm>
            <a:off x="3600450" y="1771652"/>
            <a:ext cx="57150" cy="523875"/>
          </a:xfrm>
          <a:prstGeom prst="rect">
            <a:avLst/>
          </a:prstGeom>
          <a:noFill/>
          <a:ln>
            <a:noFill/>
          </a:ln>
        </p:spPr>
      </p:pic>
      <p:sp>
        <p:nvSpPr>
          <p:cNvPr id="713" name="Shape 713"/>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14" name="Shape 714"/>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15" name="Shape 715"/>
          <p:cNvPicPr preferRelativeResize="0"/>
          <p:nvPr/>
        </p:nvPicPr>
        <p:blipFill rotWithShape="1">
          <a:blip r:embed="rId6">
            <a:alphaModFix/>
          </a:blip>
          <a:srcRect/>
          <a:stretch/>
        </p:blipFill>
        <p:spPr>
          <a:xfrm>
            <a:off x="3486150" y="2343152"/>
            <a:ext cx="57150" cy="904875"/>
          </a:xfrm>
          <a:prstGeom prst="rect">
            <a:avLst/>
          </a:prstGeom>
          <a:noFill/>
          <a:ln>
            <a:noFill/>
          </a:ln>
        </p:spPr>
      </p:pic>
      <p:sp>
        <p:nvSpPr>
          <p:cNvPr id="716" name="Shape 716"/>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17" name="Shape 717"/>
          <p:cNvSpPr txBox="1">
            <a:spLocks noGrp="1"/>
          </p:cNvSpPr>
          <p:nvPr>
            <p:ph type="title"/>
          </p:nvPr>
        </p:nvSpPr>
        <p:spPr>
          <a:xfrm>
            <a:off x="699650" y="422888"/>
            <a:ext cx="7010400" cy="9296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Molar</a:t>
            </a:r>
            <a:r>
              <a:rPr lang="en-US">
                <a:latin typeface="Garamond"/>
                <a:ea typeface="Garamond"/>
                <a:cs typeface="Garamond"/>
                <a:sym typeface="Garamond"/>
              </a:rPr>
              <a:t> flow rate</a:t>
            </a:r>
          </a:p>
        </p:txBody>
      </p:sp>
    </p:spTree>
    <p:extLst>
      <p:ext uri="{BB962C8B-B14F-4D97-AF65-F5344CB8AC3E}">
        <p14:creationId xmlns:p14="http://schemas.microsoft.com/office/powerpoint/2010/main" val="177195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1485900" y="1196578"/>
            <a:ext cx="6172200" cy="4423172"/>
          </a:xfrm>
          <a:prstGeom prst="rect">
            <a:avLst/>
          </a:prstGeom>
          <a:noFill/>
          <a:ln>
            <a:noFill/>
          </a:ln>
        </p:spPr>
        <p:txBody>
          <a:bodyPr wrap="square" lIns="91425" tIns="91425" rIns="91425" bIns="91425" anchor="t" anchorCtr="0">
            <a:noAutofit/>
          </a:bodyPr>
          <a:lstStyle/>
          <a:p>
            <a:pPr indent="0">
              <a:spcBef>
                <a:spcPts val="0"/>
              </a:spcBef>
            </a:pPr>
            <a:r>
              <a:rPr lang="en-US"/>
              <a:t>The hydrogen production can be expressed in terms of volume flow rate</a:t>
            </a:r>
          </a:p>
          <a:p>
            <a:pPr indent="0">
              <a:buNone/>
            </a:pPr>
            <a:endParaRPr/>
          </a:p>
          <a:p>
            <a:pPr indent="0"/>
            <a:r>
              <a:rPr lang="en-US"/>
              <a:t>                                                                            (30)</a:t>
            </a:r>
          </a:p>
          <a:p>
            <a:pPr indent="0"/>
            <a:r>
              <a:rPr lang="en-US"/>
              <a:t>The hydrogen volume flow rate can be converted to L/min as shown below </a:t>
            </a:r>
          </a:p>
          <a:p>
            <a:pPr indent="-133350">
              <a:buNone/>
            </a:pPr>
            <a:r>
              <a:rPr lang="en-US"/>
              <a:t> </a:t>
            </a:r>
          </a:p>
          <a:p>
            <a:pPr indent="0"/>
            <a:r>
              <a:rPr lang="en-US"/>
              <a:t>                                                                  (31)</a:t>
            </a:r>
          </a:p>
        </p:txBody>
      </p:sp>
      <p:sp>
        <p:nvSpPr>
          <p:cNvPr id="723" name="Shape 723"/>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24" name="Shape 724"/>
          <p:cNvPicPr preferRelativeResize="0"/>
          <p:nvPr/>
        </p:nvPicPr>
        <p:blipFill rotWithShape="1">
          <a:blip r:embed="rId3">
            <a:alphaModFix/>
          </a:blip>
          <a:srcRect/>
          <a:stretch/>
        </p:blipFill>
        <p:spPr>
          <a:xfrm>
            <a:off x="2057402" y="2171700"/>
            <a:ext cx="4789715" cy="628650"/>
          </a:xfrm>
          <a:prstGeom prst="rect">
            <a:avLst/>
          </a:prstGeom>
          <a:solidFill>
            <a:schemeClr val="lt1"/>
          </a:solidFill>
          <a:ln>
            <a:noFill/>
          </a:ln>
        </p:spPr>
      </p:pic>
      <p:sp>
        <p:nvSpPr>
          <p:cNvPr id="725" name="Shape 725"/>
          <p:cNvSpPr/>
          <p:nvPr/>
        </p:nvSpPr>
        <p:spPr>
          <a:xfrm>
            <a:off x="7862436" y="504441"/>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26" name="Shape 726"/>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728" name="Shape 728"/>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29" name="Shape 729"/>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731" name="Shape 731"/>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32" name="Shape 732"/>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pic>
        <p:nvPicPr>
          <p:cNvPr id="733" name="Shape 733"/>
          <p:cNvPicPr preferRelativeResize="0"/>
          <p:nvPr/>
        </p:nvPicPr>
        <p:blipFill rotWithShape="1">
          <a:blip r:embed="rId4">
            <a:alphaModFix/>
          </a:blip>
          <a:srcRect/>
          <a:stretch/>
        </p:blipFill>
        <p:spPr>
          <a:xfrm>
            <a:off x="2743200" y="3862389"/>
            <a:ext cx="3281990" cy="614363"/>
          </a:xfrm>
          <a:prstGeom prst="rect">
            <a:avLst/>
          </a:prstGeom>
          <a:solidFill>
            <a:schemeClr val="lt1"/>
          </a:solidFill>
          <a:ln>
            <a:noFill/>
          </a:ln>
        </p:spPr>
      </p:pic>
      <p:sp>
        <p:nvSpPr>
          <p:cNvPr id="734" name="Shape 734"/>
          <p:cNvSpPr/>
          <p:nvPr/>
        </p:nvSpPr>
        <p:spPr>
          <a:xfrm>
            <a:off x="7862436" y="475866"/>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35" name="Shape 735"/>
          <p:cNvSpPr/>
          <p:nvPr/>
        </p:nvSpPr>
        <p:spPr>
          <a:xfrm>
            <a:off x="1143001" y="56035"/>
            <a:ext cx="138564" cy="230832"/>
          </a:xfrm>
          <a:prstGeom prst="rect">
            <a:avLst/>
          </a:prstGeom>
          <a:noFill/>
          <a:ln>
            <a:noFill/>
          </a:ln>
        </p:spPr>
        <p:txBody>
          <a:bodyPr wrap="square" lIns="68575" tIns="34275" rIns="68575" bIns="34275" anchor="ctr" anchorCtr="0">
            <a:noAutofit/>
          </a:bodyPr>
          <a:lstStyle/>
          <a:p>
            <a:pPr indent="-66675">
              <a:buClr>
                <a:srgbClr val="000000"/>
              </a:buClr>
              <a:buSzPts val="1050"/>
            </a:pPr>
            <a:endParaRPr sz="1050"/>
          </a:p>
        </p:txBody>
      </p:sp>
      <p:sp>
        <p:nvSpPr>
          <p:cNvPr id="737" name="Shape 737"/>
          <p:cNvSpPr/>
          <p:nvPr/>
        </p:nvSpPr>
        <p:spPr>
          <a:xfrm>
            <a:off x="7862436" y="347278"/>
            <a:ext cx="138564" cy="276999"/>
          </a:xfrm>
          <a:prstGeom prst="rect">
            <a:avLst/>
          </a:prstGeom>
          <a:noFill/>
          <a:ln>
            <a:noFill/>
          </a:ln>
        </p:spPr>
        <p:txBody>
          <a:bodyPr wrap="square" lIns="68575" tIns="34275" rIns="68575" bIns="34275" anchor="ctr" anchorCtr="0">
            <a:noAutofit/>
          </a:bodyPr>
          <a:lstStyle/>
          <a:p>
            <a:pPr indent="-85725" algn="r" rtl="1">
              <a:buClr>
                <a:srgbClr val="000000"/>
              </a:buClr>
              <a:buSzPts val="1350"/>
            </a:pPr>
            <a:endParaRPr sz="1350">
              <a:solidFill>
                <a:schemeClr val="dk1"/>
              </a:solidFill>
            </a:endParaRPr>
          </a:p>
        </p:txBody>
      </p:sp>
      <p:sp>
        <p:nvSpPr>
          <p:cNvPr id="738" name="Shape 738"/>
          <p:cNvSpPr txBox="1">
            <a:spLocks noGrp="1"/>
          </p:cNvSpPr>
          <p:nvPr>
            <p:ph type="title"/>
          </p:nvPr>
        </p:nvSpPr>
        <p:spPr>
          <a:xfrm>
            <a:off x="699650" y="270488"/>
            <a:ext cx="7010400" cy="929662"/>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Molar flow rate</a:t>
            </a:r>
          </a:p>
        </p:txBody>
      </p:sp>
    </p:spTree>
    <p:extLst>
      <p:ext uri="{BB962C8B-B14F-4D97-AF65-F5344CB8AC3E}">
        <p14:creationId xmlns:p14="http://schemas.microsoft.com/office/powerpoint/2010/main" val="1355673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133350"/>
            <a:ext cx="7758550" cy="1409350"/>
          </a:xfrm>
        </p:spPr>
        <p:txBody>
          <a:bodyPr/>
          <a:lstStyle/>
          <a:p>
            <a:r>
              <a:rPr lang="en-US" b="1" dirty="0">
                <a:latin typeface="Garamond" panose="02020404030301010803" pitchFamily="18" charset="0"/>
              </a:rPr>
              <a:t>Basic structure of a fuel cell </a:t>
            </a:r>
            <a:br>
              <a:rPr lang="en-US" b="1" dirty="0">
                <a:latin typeface="Garamond" panose="02020404030301010803" pitchFamily="18" charset="0"/>
              </a:rPr>
            </a:br>
            <a:endParaRPr lang="en-US" b="1" dirty="0">
              <a:latin typeface="Garamond" panose="02020404030301010803"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941980"/>
            <a:ext cx="3048000" cy="4091528"/>
          </a:xfrm>
        </p:spPr>
      </p:pic>
    </p:spTree>
    <p:extLst>
      <p:ext uri="{BB962C8B-B14F-4D97-AF65-F5344CB8AC3E}">
        <p14:creationId xmlns:p14="http://schemas.microsoft.com/office/powerpoint/2010/main" val="2168739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0" y="422888"/>
            <a:ext cx="91440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Parameter affecting the operation</a:t>
            </a:r>
          </a:p>
        </p:txBody>
      </p:sp>
      <p:sp>
        <p:nvSpPr>
          <p:cNvPr id="744" name="Shape 744"/>
          <p:cNvSpPr txBox="1">
            <a:spLocks noGrp="1"/>
          </p:cNvSpPr>
          <p:nvPr>
            <p:ph type="body" idx="1"/>
          </p:nvPr>
        </p:nvSpPr>
        <p:spPr>
          <a:xfrm>
            <a:off x="304800" y="1504950"/>
            <a:ext cx="8305800" cy="3352799"/>
          </a:xfrm>
          <a:prstGeom prst="rect">
            <a:avLst/>
          </a:prstGeom>
          <a:noFill/>
          <a:ln>
            <a:noFill/>
          </a:ln>
        </p:spPr>
        <p:txBody>
          <a:bodyPr wrap="square" lIns="91425" tIns="91425" rIns="91425" bIns="91425" anchor="t" anchorCtr="0">
            <a:noAutofit/>
          </a:bodyPr>
          <a:lstStyle/>
          <a:p>
            <a:pPr indent="0">
              <a:lnSpc>
                <a:spcPct val="90000"/>
              </a:lnSpc>
              <a:spcBef>
                <a:spcPts val="0"/>
              </a:spcBef>
            </a:pPr>
            <a:r>
              <a:rPr lang="en-US"/>
              <a:t>The effect of the operating parameters such as current density ,exchange current density ,ohmic overvoltage and activation over potenial on the operating cell voltage have been discussed include the effect of temperature on the ohmic resistance </a:t>
            </a:r>
          </a:p>
          <a:p>
            <a:pPr indent="0">
              <a:lnSpc>
                <a:spcPct val="90000"/>
              </a:lnSpc>
            </a:pPr>
            <a:r>
              <a:rPr lang="en-US"/>
              <a:t>The hydrogen volume flow rate was analyzed within a range of given current density 0.1-2.0A/Cm</a:t>
            </a:r>
            <a:r>
              <a:rPr lang="en-US" baseline="30000"/>
              <a:t>2</a:t>
            </a:r>
          </a:p>
          <a:p>
            <a:pPr indent="0">
              <a:lnSpc>
                <a:spcPct val="90000"/>
              </a:lnSpc>
            </a:pPr>
            <a:r>
              <a:rPr lang="en-US"/>
              <a:t>There are two cases that would affect the result ,one is the temperature and the current density </a:t>
            </a:r>
          </a:p>
          <a:p>
            <a:pPr indent="0">
              <a:lnSpc>
                <a:spcPct val="90000"/>
              </a:lnSpc>
            </a:pPr>
            <a:r>
              <a:rPr lang="en-US"/>
              <a:t>And the second one is the relation between the current density and the exchange current density </a:t>
            </a:r>
          </a:p>
        </p:txBody>
      </p:sp>
    </p:spTree>
    <p:extLst>
      <p:ext uri="{BB962C8B-B14F-4D97-AF65-F5344CB8AC3E}">
        <p14:creationId xmlns:p14="http://schemas.microsoft.com/office/powerpoint/2010/main" val="4201136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304800">
              <a:buSzPts val="4800"/>
            </a:pPr>
            <a:r>
              <a:rPr lang="en-US" sz="4800" b="1" i="1">
                <a:latin typeface="Garamond"/>
                <a:ea typeface="Garamond"/>
                <a:cs typeface="Garamond"/>
                <a:sym typeface="Garamond"/>
              </a:rPr>
              <a:t>conclusion</a:t>
            </a:r>
          </a:p>
        </p:txBody>
      </p:sp>
      <p:sp>
        <p:nvSpPr>
          <p:cNvPr id="750" name="Shape 750"/>
          <p:cNvSpPr txBox="1">
            <a:spLocks noGrp="1"/>
          </p:cNvSpPr>
          <p:nvPr>
            <p:ph type="body" idx="1"/>
          </p:nvPr>
        </p:nvSpPr>
        <p:spPr>
          <a:xfrm>
            <a:off x="699650" y="1428750"/>
            <a:ext cx="7529950" cy="3428999"/>
          </a:xfrm>
          <a:prstGeom prst="rect">
            <a:avLst/>
          </a:prstGeom>
          <a:noFill/>
          <a:ln>
            <a:noFill/>
          </a:ln>
        </p:spPr>
        <p:txBody>
          <a:bodyPr wrap="square" lIns="91425" tIns="91425" rIns="91425" bIns="91425" anchor="t" anchorCtr="0">
            <a:noAutofit/>
          </a:bodyPr>
          <a:lstStyle/>
          <a:p>
            <a:pPr indent="0">
              <a:lnSpc>
                <a:spcPct val="80000"/>
              </a:lnSpc>
              <a:spcBef>
                <a:spcPts val="0"/>
              </a:spcBef>
              <a:buSzPts val="1942"/>
            </a:pPr>
            <a:r>
              <a:rPr lang="en-US" sz="1942"/>
              <a:t>The mathematical model for simple PEM electrolyzer has been developed based on a combination of fundamental thermodynamic and electrochemical relationship </a:t>
            </a:r>
          </a:p>
          <a:p>
            <a:pPr indent="0">
              <a:lnSpc>
                <a:spcPct val="80000"/>
              </a:lnSpc>
              <a:buSzPts val="1942"/>
            </a:pPr>
            <a:r>
              <a:rPr lang="en-US" sz="1942"/>
              <a:t>Different operating  conditions such as exchange current density ,temperature and current density have been analyzed for optimized hydrogen production of polymer electrolyte membrane electrolyzer system </a:t>
            </a:r>
          </a:p>
          <a:p>
            <a:pPr indent="0">
              <a:lnSpc>
                <a:spcPct val="80000"/>
              </a:lnSpc>
              <a:buSzPts val="1942"/>
            </a:pPr>
            <a:r>
              <a:rPr lang="en-US" sz="1942"/>
              <a:t>It can be concluded that when the operating temperature of the electrolyzer system increases the ohmic resistance decreases.And this leads to increase in ionic conductivity in the membrane. </a:t>
            </a:r>
          </a:p>
          <a:p>
            <a:pPr indent="0">
              <a:lnSpc>
                <a:spcPct val="80000"/>
              </a:lnSpc>
              <a:buSzPts val="1942"/>
            </a:pPr>
            <a:r>
              <a:rPr lang="en-US" sz="1942"/>
              <a:t>Therefore in order to increase the hydrogen flow rate </a:t>
            </a:r>
          </a:p>
          <a:p>
            <a:pPr indent="0">
              <a:lnSpc>
                <a:spcPct val="80000"/>
              </a:lnSpc>
              <a:buSzPts val="1942"/>
            </a:pPr>
            <a:r>
              <a:rPr lang="en-US" sz="1942"/>
              <a:t>It is important to operate the electrolyzer system at the relatively high temperature </a:t>
            </a:r>
          </a:p>
        </p:txBody>
      </p:sp>
    </p:spTree>
    <p:extLst>
      <p:ext uri="{BB962C8B-B14F-4D97-AF65-F5344CB8AC3E}">
        <p14:creationId xmlns:p14="http://schemas.microsoft.com/office/powerpoint/2010/main" val="1115718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1733550"/>
            <a:ext cx="6400800" cy="1159800"/>
          </a:xfrm>
        </p:spPr>
        <p:txBody>
          <a:bodyPr/>
          <a:lstStyle/>
          <a:p>
            <a:r>
              <a:rPr lang="en-US" sz="4000" b="1" dirty="0">
                <a:latin typeface="Garamond" panose="02020404030301010803" pitchFamily="18" charset="0"/>
              </a:rPr>
              <a:t>Hydrogen Storage Problem.</a:t>
            </a:r>
          </a:p>
        </p:txBody>
      </p:sp>
      <p:sp>
        <p:nvSpPr>
          <p:cNvPr id="3" name="Subtitle 2"/>
          <p:cNvSpPr>
            <a:spLocks noGrp="1"/>
          </p:cNvSpPr>
          <p:nvPr>
            <p:ph type="subTitle" idx="1"/>
          </p:nvPr>
        </p:nvSpPr>
        <p:spPr/>
        <p:txBody>
          <a:bodyPr/>
          <a:lstStyle/>
          <a:p>
            <a:r>
              <a:rPr lang="en-US" dirty="0"/>
              <a:t>The key for advancing hydrogen &amp; fuel cell technologies</a:t>
            </a:r>
          </a:p>
        </p:txBody>
      </p:sp>
      <p:sp>
        <p:nvSpPr>
          <p:cNvPr id="4"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4</a:t>
            </a:r>
          </a:p>
        </p:txBody>
      </p:sp>
    </p:spTree>
    <p:extLst>
      <p:ext uri="{BB962C8B-B14F-4D97-AF65-F5344CB8AC3E}">
        <p14:creationId xmlns:p14="http://schemas.microsoft.com/office/powerpoint/2010/main" val="1501723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1. Introduction</a:t>
            </a:r>
          </a:p>
        </p:txBody>
      </p:sp>
      <p:sp>
        <p:nvSpPr>
          <p:cNvPr id="3" name="Content Placeholder 2"/>
          <p:cNvSpPr>
            <a:spLocks noGrp="1"/>
          </p:cNvSpPr>
          <p:nvPr>
            <p:ph idx="1"/>
          </p:nvPr>
        </p:nvSpPr>
        <p:spPr>
          <a:xfrm>
            <a:off x="152400" y="819152"/>
            <a:ext cx="8898466" cy="3809999"/>
          </a:xfrm>
        </p:spPr>
        <p:txBody>
          <a:bodyPr/>
          <a:lstStyle/>
          <a:p>
            <a:r>
              <a:rPr lang="en-US" b="1" dirty="0"/>
              <a:t>We all know that Hydrogen is a great candidate for being the fuel of the future, for many reasons:</a:t>
            </a:r>
          </a:p>
          <a:p>
            <a:pPr>
              <a:buNone/>
            </a:pPr>
            <a:r>
              <a:rPr lang="en-US" dirty="0"/>
              <a:t>1- The most abundant element in the universe (75%)</a:t>
            </a:r>
          </a:p>
          <a:p>
            <a:pPr>
              <a:buNone/>
            </a:pPr>
            <a:r>
              <a:rPr lang="en-US" dirty="0"/>
              <a:t>2- Clean fuel (producing only water vapor when burned)</a:t>
            </a:r>
          </a:p>
          <a:p>
            <a:pPr>
              <a:buNone/>
            </a:pPr>
            <a:r>
              <a:rPr lang="en-US" dirty="0"/>
              <a:t>3- Can be produced by several methods.</a:t>
            </a:r>
          </a:p>
          <a:p>
            <a:pPr>
              <a:buNone/>
            </a:pPr>
            <a:r>
              <a:rPr lang="en-US" dirty="0"/>
              <a:t>4- Hydrogen has the highest energy to mass ratio between all fuels.</a:t>
            </a:r>
          </a:p>
          <a:p>
            <a:pPr>
              <a:buNone/>
            </a:pPr>
            <a:r>
              <a:rPr lang="en-US" dirty="0"/>
              <a:t> </a:t>
            </a:r>
          </a:p>
          <a:p>
            <a:pPr>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734" y="3181350"/>
            <a:ext cx="3488266" cy="1962150"/>
          </a:xfrm>
          <a:prstGeom prst="rect">
            <a:avLst/>
          </a:prstGeom>
        </p:spPr>
      </p:pic>
    </p:spTree>
    <p:extLst>
      <p:ext uri="{BB962C8B-B14F-4D97-AF65-F5344CB8AC3E}">
        <p14:creationId xmlns:p14="http://schemas.microsoft.com/office/powerpoint/2010/main" val="14015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33653" b="21477"/>
          <a:stretch/>
        </p:blipFill>
        <p:spPr>
          <a:xfrm>
            <a:off x="3111798" y="1570001"/>
            <a:ext cx="2576329" cy="893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ight Arrow 9"/>
          <p:cNvSpPr/>
          <p:nvPr/>
        </p:nvSpPr>
        <p:spPr>
          <a:xfrm>
            <a:off x="1535806" y="2559608"/>
            <a:ext cx="5561396" cy="22218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730454" y="2243657"/>
            <a:ext cx="643125" cy="854080"/>
          </a:xfrm>
          <a:prstGeom prst="rect">
            <a:avLst/>
          </a:prstGeom>
          <a:noFill/>
        </p:spPr>
        <p:txBody>
          <a:bodyPr wrap="none" rtlCol="0">
            <a:spAutoFit/>
          </a:bodyPr>
          <a:lstStyle/>
          <a:p>
            <a:r>
              <a:rPr lang="en-US" sz="4950" b="1" dirty="0">
                <a:solidFill>
                  <a:schemeClr val="bg1"/>
                </a:solidFill>
              </a:rPr>
              <a:t>A</a:t>
            </a:r>
          </a:p>
        </p:txBody>
      </p:sp>
      <p:sp>
        <p:nvSpPr>
          <p:cNvPr id="14" name="TextBox 13"/>
          <p:cNvSpPr txBox="1"/>
          <p:nvPr/>
        </p:nvSpPr>
        <p:spPr>
          <a:xfrm>
            <a:off x="7236365" y="2227204"/>
            <a:ext cx="473687" cy="854080"/>
          </a:xfrm>
          <a:prstGeom prst="rect">
            <a:avLst/>
          </a:prstGeom>
          <a:noFill/>
        </p:spPr>
        <p:txBody>
          <a:bodyPr wrap="square" rtlCol="0">
            <a:spAutoFit/>
          </a:bodyPr>
          <a:lstStyle/>
          <a:p>
            <a:r>
              <a:rPr lang="en-US" sz="4950" b="1" dirty="0">
                <a:solidFill>
                  <a:schemeClr val="bg1"/>
                </a:solidFill>
              </a:rPr>
              <a:t>B</a:t>
            </a:r>
          </a:p>
        </p:txBody>
      </p:sp>
      <p:sp>
        <p:nvSpPr>
          <p:cNvPr id="3" name="TextBox 2"/>
          <p:cNvSpPr txBox="1"/>
          <p:nvPr/>
        </p:nvSpPr>
        <p:spPr>
          <a:xfrm>
            <a:off x="3480950" y="2763149"/>
            <a:ext cx="1447800" cy="523220"/>
          </a:xfrm>
          <a:prstGeom prst="rect">
            <a:avLst/>
          </a:prstGeom>
          <a:noFill/>
        </p:spPr>
        <p:txBody>
          <a:bodyPr wrap="square" rtlCol="0">
            <a:spAutoFit/>
          </a:bodyPr>
          <a:lstStyle/>
          <a:p>
            <a:r>
              <a:rPr lang="en-US" sz="2800" b="1" dirty="0">
                <a:solidFill>
                  <a:srgbClr val="FFFF00"/>
                </a:solidFill>
              </a:rPr>
              <a:t>500 km</a:t>
            </a:r>
          </a:p>
        </p:txBody>
      </p:sp>
      <p:sp>
        <p:nvSpPr>
          <p:cNvPr id="5" name="TextBox 4"/>
          <p:cNvSpPr txBox="1"/>
          <p:nvPr/>
        </p:nvSpPr>
        <p:spPr>
          <a:xfrm>
            <a:off x="88145" y="3506528"/>
            <a:ext cx="4935679" cy="1200329"/>
          </a:xfrm>
          <a:prstGeom prst="rect">
            <a:avLst/>
          </a:prstGeom>
          <a:noFill/>
        </p:spPr>
        <p:txBody>
          <a:bodyPr wrap="square" rtlCol="0">
            <a:spAutoFit/>
          </a:bodyPr>
          <a:lstStyle/>
          <a:p>
            <a:r>
              <a:rPr lang="en-US" sz="2400" dirty="0">
                <a:solidFill>
                  <a:schemeClr val="accent1">
                    <a:lumMod val="40000"/>
                    <a:lumOff val="60000"/>
                  </a:schemeClr>
                </a:solidFill>
              </a:rPr>
              <a:t>We need </a:t>
            </a:r>
            <a:r>
              <a:rPr lang="en-US" sz="2400" dirty="0">
                <a:solidFill>
                  <a:srgbClr val="FFFF00"/>
                </a:solidFill>
              </a:rPr>
              <a:t>5 kg </a:t>
            </a:r>
            <a:r>
              <a:rPr lang="en-US" sz="2400" dirty="0">
                <a:solidFill>
                  <a:schemeClr val="accent1">
                    <a:lumMod val="40000"/>
                    <a:lumOff val="60000"/>
                  </a:schemeClr>
                </a:solidFill>
              </a:rPr>
              <a:t>of hydrogen</a:t>
            </a:r>
          </a:p>
          <a:p>
            <a:r>
              <a:rPr lang="en-US" sz="2400" dirty="0">
                <a:solidFill>
                  <a:schemeClr val="accent1">
                    <a:lumMod val="40000"/>
                    <a:lumOff val="60000"/>
                  </a:schemeClr>
                </a:solidFill>
              </a:rPr>
              <a:t>Which is </a:t>
            </a:r>
            <a:r>
              <a:rPr lang="en-US" sz="2400" dirty="0">
                <a:solidFill>
                  <a:srgbClr val="FFFF00"/>
                </a:solidFill>
              </a:rPr>
              <a:t>1/3</a:t>
            </a:r>
            <a:r>
              <a:rPr lang="en-US" sz="2400" dirty="0">
                <a:solidFill>
                  <a:schemeClr val="accent1">
                    <a:lumMod val="40000"/>
                    <a:lumOff val="60000"/>
                  </a:schemeClr>
                </a:solidFill>
              </a:rPr>
              <a:t> of the mass of gasoline needed for the same trip.</a:t>
            </a:r>
          </a:p>
        </p:txBody>
      </p:sp>
      <p:sp>
        <p:nvSpPr>
          <p:cNvPr id="9"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1. Introduction</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23824" y="3598864"/>
                <a:ext cx="4062850" cy="1015663"/>
              </a:xfrm>
              <a:prstGeom prst="rect">
                <a:avLst/>
              </a:prstGeom>
              <a:noFill/>
            </p:spPr>
            <p:txBody>
              <a:bodyPr wrap="square" rtlCol="0">
                <a:spAutoFit/>
              </a:bodyPr>
              <a:lstStyle/>
              <a:p>
                <a:r>
                  <a:rPr lang="en-US" sz="2000" dirty="0">
                    <a:solidFill>
                      <a:schemeClr val="accent1">
                        <a:lumMod val="40000"/>
                        <a:lumOff val="60000"/>
                      </a:schemeClr>
                    </a:solidFill>
                  </a:rPr>
                  <a:t>However this amount of hydrogen at room temperature and pressure has a volume of </a:t>
                </a:r>
                <a:r>
                  <a:rPr lang="en-US" sz="2000" dirty="0">
                    <a:solidFill>
                      <a:srgbClr val="FFFF00"/>
                    </a:solidFill>
                  </a:rPr>
                  <a:t>60 </a:t>
                </a:r>
                <a14:m>
                  <m:oMath xmlns:m="http://schemas.openxmlformats.org/officeDocument/2006/math">
                    <m:sSup>
                      <m:sSupPr>
                        <m:ctrlPr>
                          <a:rPr lang="en-US" sz="2000" i="1">
                            <a:solidFill>
                              <a:srgbClr val="FFFF00"/>
                            </a:solidFill>
                            <a:latin typeface="Cambria Math" panose="02040503050406030204" pitchFamily="18" charset="0"/>
                          </a:rPr>
                        </m:ctrlPr>
                      </m:sSupPr>
                      <m:e>
                        <m:r>
                          <m:rPr>
                            <m:sty m:val="p"/>
                          </m:rPr>
                          <a:rPr lang="en-US" sz="2000">
                            <a:solidFill>
                              <a:srgbClr val="FFFF00"/>
                            </a:solidFill>
                            <a:latin typeface="Cambria Math" panose="02040503050406030204" pitchFamily="18" charset="0"/>
                          </a:rPr>
                          <m:t>m</m:t>
                        </m:r>
                      </m:e>
                      <m:sup>
                        <m:r>
                          <a:rPr lang="en-US" sz="2000">
                            <a:solidFill>
                              <a:srgbClr val="FFFF00"/>
                            </a:solidFill>
                            <a:latin typeface="Cambria Math" panose="02040503050406030204" pitchFamily="18" charset="0"/>
                          </a:rPr>
                          <m:t>3</m:t>
                        </m:r>
                      </m:sup>
                    </m:sSup>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23824" y="3598864"/>
                <a:ext cx="4062850" cy="1015663"/>
              </a:xfrm>
              <a:prstGeom prst="rect">
                <a:avLst/>
              </a:prstGeom>
              <a:blipFill>
                <a:blip r:embed="rId3"/>
                <a:stretch>
                  <a:fillRect l="-1499" t="-2395" r="-2399" b="-10180"/>
                </a:stretch>
              </a:blipFill>
            </p:spPr>
            <p:txBody>
              <a:bodyPr/>
              <a:lstStyle/>
              <a:p>
                <a:r>
                  <a:rPr lang="en-US">
                    <a:noFill/>
                  </a:rPr>
                  <a:t> </a:t>
                </a:r>
              </a:p>
            </p:txBody>
          </p:sp>
        </mc:Fallback>
      </mc:AlternateContent>
      <p:sp>
        <p:nvSpPr>
          <p:cNvPr id="2" name="TextBox 1"/>
          <p:cNvSpPr txBox="1"/>
          <p:nvPr/>
        </p:nvSpPr>
        <p:spPr>
          <a:xfrm>
            <a:off x="105979" y="915501"/>
            <a:ext cx="3280065" cy="400110"/>
          </a:xfrm>
          <a:prstGeom prst="rect">
            <a:avLst/>
          </a:prstGeom>
          <a:noFill/>
        </p:spPr>
        <p:txBody>
          <a:bodyPr wrap="none" rtlCol="0">
            <a:spAutoFit/>
          </a:bodyPr>
          <a:lstStyle/>
          <a:p>
            <a:r>
              <a:rPr lang="en-US" sz="2000" dirty="0">
                <a:solidFill>
                  <a:schemeClr val="bg1">
                    <a:lumMod val="95000"/>
                  </a:schemeClr>
                </a:solidFill>
              </a:rPr>
              <a:t>To put that in perspective:</a:t>
            </a:r>
            <a:r>
              <a:rPr lang="en-US" dirty="0"/>
              <a:t> </a:t>
            </a:r>
          </a:p>
        </p:txBody>
      </p:sp>
    </p:spTree>
    <p:extLst>
      <p:ext uri="{BB962C8B-B14F-4D97-AF65-F5344CB8AC3E}">
        <p14:creationId xmlns:p14="http://schemas.microsoft.com/office/powerpoint/2010/main" val="2634752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1. Introduction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819152"/>
                <a:ext cx="8898466" cy="3657599"/>
              </a:xfrm>
            </p:spPr>
            <p:txBody>
              <a:bodyPr/>
              <a:lstStyle/>
              <a:p>
                <a:pPr marL="342900" indent="-342900"/>
                <a:r>
                  <a:rPr lang="en-US" b="1" u="sng" dirty="0"/>
                  <a:t>Unfortunately hydrogen fuel has many drawbacks:</a:t>
                </a:r>
              </a:p>
              <a:p>
                <a:pPr>
                  <a:buNone/>
                </a:pPr>
                <a:r>
                  <a:rPr lang="en-US" dirty="0"/>
                  <a:t>1- Not readily available (must be paid for) </a:t>
                </a:r>
              </a:p>
              <a:p>
                <a:pPr>
                  <a:buNone/>
                </a:pPr>
                <a:r>
                  <a:rPr lang="en-US" dirty="0"/>
                  <a:t>2- Safety problems, due to its high flammability</a:t>
                </a:r>
              </a:p>
              <a:p>
                <a:pPr>
                  <a:buNone/>
                </a:pPr>
                <a:r>
                  <a:rPr lang="en-US" dirty="0"/>
                  <a:t>3- Low critical temperature (33 K) and boiling point (20 K)</a:t>
                </a:r>
              </a:p>
              <a:p>
                <a:pPr>
                  <a:buNone/>
                </a:pPr>
                <a:r>
                  <a:rPr lang="en-US" dirty="0"/>
                  <a:t>4- Low density (70.8 kg/</a:t>
                </a: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oMath>
                </a14:m>
                <a:r>
                  <a:rPr lang="en-US" dirty="0"/>
                  <a:t> at liquid state)</a:t>
                </a:r>
              </a:p>
              <a:p>
                <a:pPr>
                  <a:buNone/>
                </a:pPr>
                <a:r>
                  <a:rPr lang="en-US" dirty="0"/>
                  <a:t>    (0.0899 g/L at 0ºC for gaseous state)</a:t>
                </a:r>
              </a:p>
              <a:p>
                <a:pPr>
                  <a:buNone/>
                </a:pPr>
                <a:r>
                  <a:rPr lang="en-US" dirty="0"/>
                  <a:t>5- Storage issues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819152"/>
                <a:ext cx="8898466" cy="3657599"/>
              </a:xfrm>
              <a:blipFill>
                <a:blip r:embed="rId2"/>
                <a:stretch>
                  <a:fillRect l="-54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2" y="2489221"/>
            <a:ext cx="3252281" cy="2654281"/>
          </a:xfrm>
          <a:prstGeom prst="rect">
            <a:avLst/>
          </a:prstGeom>
        </p:spPr>
      </p:pic>
    </p:spTree>
    <p:extLst>
      <p:ext uri="{BB962C8B-B14F-4D97-AF65-F5344CB8AC3E}">
        <p14:creationId xmlns:p14="http://schemas.microsoft.com/office/powerpoint/2010/main" val="3419069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2. Hydrogen Production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819152"/>
                <a:ext cx="8898466" cy="3657599"/>
              </a:xfrm>
            </p:spPr>
            <p:txBody>
              <a:bodyPr/>
              <a:lstStyle/>
              <a:p>
                <a:pPr marL="342900" indent="-342900"/>
                <a:r>
                  <a:rPr lang="en-US" b="1" u="sng" dirty="0"/>
                  <a:t>There are many sources to produce hydrogen:</a:t>
                </a:r>
              </a:p>
              <a:p>
                <a:pPr>
                  <a:buNone/>
                </a:pPr>
                <a:r>
                  <a:rPr lang="en-US" dirty="0"/>
                  <a:t>1- Electrolysis (dissociation of water)</a:t>
                </a:r>
              </a:p>
              <a:p>
                <a:pPr>
                  <a:buNone/>
                </a:pPr>
                <a:r>
                  <a:rPr lang="en-US" dirty="0"/>
                  <a:t>2- Steam reforming (methane + steam = hydrogen +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2</m:t>
                        </m:r>
                      </m:sub>
                    </m:sSub>
                  </m:oMath>
                </a14:m>
                <a:r>
                  <a:rPr lang="en-US" dirty="0"/>
                  <a:t>)</a:t>
                </a:r>
              </a:p>
              <a:p>
                <a:pPr>
                  <a:buNone/>
                </a:pPr>
                <a:r>
                  <a:rPr lang="en-US" dirty="0"/>
                  <a:t>3- </a:t>
                </a:r>
                <a:r>
                  <a:rPr lang="en-US" dirty="0" err="1"/>
                  <a:t>Thermolysis</a:t>
                </a:r>
                <a:r>
                  <a:rPr lang="en-US" dirty="0"/>
                  <a:t> (decomposition with heat at 2000ºC)</a:t>
                </a:r>
              </a:p>
              <a:p>
                <a:pPr>
                  <a:buNone/>
                </a:pPr>
                <a:r>
                  <a:rPr lang="en-US" dirty="0"/>
                  <a:t>4- Separation membrane.</a:t>
                </a:r>
              </a:p>
              <a:p>
                <a:pPr>
                  <a:buNone/>
                </a:pPr>
                <a:endParaRPr lang="en-US" dirty="0"/>
              </a:p>
              <a:p>
                <a:pPr>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819152"/>
                <a:ext cx="8898466" cy="3657599"/>
              </a:xfrm>
              <a:blipFill>
                <a:blip r:embed="rId2"/>
                <a:stretch>
                  <a:fillRect l="-54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148" y="2571750"/>
            <a:ext cx="4935718" cy="2493566"/>
          </a:xfrm>
          <a:prstGeom prst="rect">
            <a:avLst/>
          </a:prstGeom>
        </p:spPr>
      </p:pic>
    </p:spTree>
    <p:extLst>
      <p:ext uri="{BB962C8B-B14F-4D97-AF65-F5344CB8AC3E}">
        <p14:creationId xmlns:p14="http://schemas.microsoft.com/office/powerpoint/2010/main" val="3878619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3.1. Storage methods</a:t>
            </a:r>
          </a:p>
        </p:txBody>
      </p:sp>
      <p:sp>
        <p:nvSpPr>
          <p:cNvPr id="3" name="Content Placeholder 2"/>
          <p:cNvSpPr>
            <a:spLocks noGrp="1"/>
          </p:cNvSpPr>
          <p:nvPr>
            <p:ph idx="1"/>
          </p:nvPr>
        </p:nvSpPr>
        <p:spPr>
          <a:xfrm>
            <a:off x="152400" y="819152"/>
            <a:ext cx="8915400" cy="4038599"/>
          </a:xfrm>
        </p:spPr>
        <p:txBody>
          <a:bodyPr/>
          <a:lstStyle/>
          <a:p>
            <a:r>
              <a:rPr lang="en-US" dirty="0"/>
              <a:t> </a:t>
            </a:r>
            <a:r>
              <a:rPr lang="en-US" b="1" u="sng" dirty="0"/>
              <a:t>Multiple methods have been proposed to store hydrogen:</a:t>
            </a:r>
          </a:p>
          <a:p>
            <a:pPr>
              <a:buNone/>
            </a:pPr>
            <a:r>
              <a:rPr lang="en-US" dirty="0"/>
              <a:t>1- High pressure gas cylinders.</a:t>
            </a:r>
          </a:p>
          <a:p>
            <a:pPr>
              <a:buNone/>
            </a:pPr>
            <a:r>
              <a:rPr lang="en-US" dirty="0"/>
              <a:t>2- Liquefying the hydrogen gas (T&lt;33 K + 13.3 </a:t>
            </a:r>
            <a:r>
              <a:rPr lang="en-US" dirty="0" err="1"/>
              <a:t>atm</a:t>
            </a:r>
            <a:r>
              <a:rPr lang="en-US" dirty="0"/>
              <a:t>)</a:t>
            </a:r>
          </a:p>
          <a:p>
            <a:pPr>
              <a:buNone/>
            </a:pPr>
            <a:r>
              <a:rPr lang="en-US" dirty="0"/>
              <a:t>3- Absorbing hydrogen on materials with large surface area.</a:t>
            </a:r>
          </a:p>
          <a:p>
            <a:pPr>
              <a:buNone/>
            </a:pPr>
            <a:r>
              <a:rPr lang="en-US" dirty="0"/>
              <a:t>4- Metal hydrides</a:t>
            </a:r>
          </a:p>
          <a:p>
            <a:pPr>
              <a:buNone/>
            </a:pPr>
            <a:r>
              <a:rPr lang="en-US" dirty="0"/>
              <a:t>5- Using reactive metals with water.</a:t>
            </a:r>
          </a:p>
          <a:p>
            <a:pPr>
              <a:buNone/>
            </a:pPr>
            <a:endParaRPr lang="en-US" dirty="0"/>
          </a:p>
          <a:p>
            <a:pPr>
              <a:buNone/>
            </a:pPr>
            <a:r>
              <a:rPr lang="en-US" dirty="0"/>
              <a:t>The most common method is pressurized cylinders.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2936818"/>
            <a:ext cx="3352800" cy="2218436"/>
          </a:xfrm>
          <a:prstGeom prst="rect">
            <a:avLst/>
          </a:prstGeom>
        </p:spPr>
      </p:pic>
    </p:spTree>
    <p:extLst>
      <p:ext uri="{BB962C8B-B14F-4D97-AF65-F5344CB8AC3E}">
        <p14:creationId xmlns:p14="http://schemas.microsoft.com/office/powerpoint/2010/main" val="904425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3.2. Hydrogen Cylinder</a:t>
            </a:r>
          </a:p>
        </p:txBody>
      </p:sp>
      <p:sp>
        <p:nvSpPr>
          <p:cNvPr id="3" name="Content Placeholder 2"/>
          <p:cNvSpPr>
            <a:spLocks noGrp="1"/>
          </p:cNvSpPr>
          <p:nvPr>
            <p:ph idx="1"/>
          </p:nvPr>
        </p:nvSpPr>
        <p:spPr>
          <a:xfrm>
            <a:off x="8106" y="934973"/>
            <a:ext cx="8898466" cy="3657599"/>
          </a:xfrm>
        </p:spPr>
        <p:txBody>
          <a:bodyPr/>
          <a:lstStyle/>
          <a:p>
            <a:pPr>
              <a:buNone/>
            </a:pPr>
            <a:endParaRPr lang="en-US" dirty="0"/>
          </a:p>
          <a:p>
            <a:pPr>
              <a:buNone/>
            </a:pPr>
            <a:r>
              <a:rPr lang="en-US" dirty="0"/>
              <a:t> </a:t>
            </a:r>
          </a:p>
        </p:txBody>
      </p:sp>
      <p:sp>
        <p:nvSpPr>
          <p:cNvPr id="5" name="Rounded Rectangle 4"/>
          <p:cNvSpPr/>
          <p:nvPr/>
        </p:nvSpPr>
        <p:spPr>
          <a:xfrm>
            <a:off x="3657600" y="1733552"/>
            <a:ext cx="1600200" cy="2362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Hydrogen</a:t>
            </a:r>
          </a:p>
          <a:p>
            <a:pPr algn="ctr"/>
            <a:r>
              <a:rPr lang="en-US" sz="2000" b="1" dirty="0"/>
              <a:t>Tank</a:t>
            </a:r>
          </a:p>
        </p:txBody>
      </p:sp>
      <p:sp>
        <p:nvSpPr>
          <p:cNvPr id="6" name="Rectangle 5"/>
          <p:cNvSpPr/>
          <p:nvPr/>
        </p:nvSpPr>
        <p:spPr>
          <a:xfrm>
            <a:off x="481450" y="2011194"/>
            <a:ext cx="1283531"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Electrolyser</a:t>
            </a:r>
            <a:endParaRPr lang="en-US" b="1" dirty="0">
              <a:solidFill>
                <a:schemeClr val="tx1"/>
              </a:solidFill>
            </a:endParaRPr>
          </a:p>
          <a:p>
            <a:pPr algn="ctr"/>
            <a:r>
              <a:rPr lang="en-US" b="1" dirty="0">
                <a:solidFill>
                  <a:schemeClr val="tx1"/>
                </a:solidFill>
              </a:rPr>
              <a:t>210 w, 4 bar, </a:t>
            </a:r>
          </a:p>
          <a:p>
            <a:pPr algn="ctr"/>
            <a:r>
              <a:rPr lang="en-US" b="1" dirty="0">
                <a:solidFill>
                  <a:schemeClr val="tx1"/>
                </a:solidFill>
              </a:rPr>
              <a:t>1 L/min</a:t>
            </a:r>
          </a:p>
        </p:txBody>
      </p:sp>
      <p:sp>
        <p:nvSpPr>
          <p:cNvPr id="7" name="Rectangle 6"/>
          <p:cNvSpPr/>
          <p:nvPr/>
        </p:nvSpPr>
        <p:spPr>
          <a:xfrm>
            <a:off x="7022024" y="2000250"/>
            <a:ext cx="1447800"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Fuel Cell</a:t>
            </a:r>
          </a:p>
          <a:p>
            <a:pPr algn="ctr"/>
            <a:r>
              <a:rPr lang="en-US" b="1" dirty="0">
                <a:solidFill>
                  <a:schemeClr val="tx1"/>
                </a:solidFill>
              </a:rPr>
              <a:t>500 w, 0.5 bar, 6.5 L/min</a:t>
            </a:r>
          </a:p>
        </p:txBody>
      </p:sp>
      <p:sp>
        <p:nvSpPr>
          <p:cNvPr id="10" name="Right Arrow 9"/>
          <p:cNvSpPr/>
          <p:nvPr/>
        </p:nvSpPr>
        <p:spPr>
          <a:xfrm>
            <a:off x="1769846" y="2226078"/>
            <a:ext cx="1887755" cy="484632"/>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Summing Junction 7"/>
          <p:cNvSpPr/>
          <p:nvPr/>
        </p:nvSpPr>
        <p:spPr>
          <a:xfrm>
            <a:off x="2320550" y="2162070"/>
            <a:ext cx="612648" cy="612648"/>
          </a:xfrm>
          <a:prstGeom prst="flowChartSummingJuncti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257801" y="2231281"/>
            <a:ext cx="1764224" cy="484632"/>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Summing Junction 8"/>
          <p:cNvSpPr/>
          <p:nvPr/>
        </p:nvSpPr>
        <p:spPr>
          <a:xfrm>
            <a:off x="5818234" y="2162070"/>
            <a:ext cx="612648" cy="612648"/>
          </a:xfrm>
          <a:prstGeom prst="flowChartSummingJunction">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938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3.3. Metal hydrides</a:t>
            </a:r>
          </a:p>
        </p:txBody>
      </p:sp>
      <p:sp>
        <p:nvSpPr>
          <p:cNvPr id="3" name="Content Placeholder 2"/>
          <p:cNvSpPr>
            <a:spLocks noGrp="1"/>
          </p:cNvSpPr>
          <p:nvPr>
            <p:ph idx="1"/>
          </p:nvPr>
        </p:nvSpPr>
        <p:spPr>
          <a:xfrm>
            <a:off x="76200" y="971550"/>
            <a:ext cx="8898466" cy="3657599"/>
          </a:xfrm>
        </p:spPr>
        <p:txBody>
          <a:bodyPr/>
          <a:lstStyle/>
          <a:p>
            <a:pPr marL="342900" indent="-342900"/>
            <a:r>
              <a:rPr lang="en-US" dirty="0"/>
              <a:t> Metal hydrides are metals which have been bonded to hydrogen to form a new compound, they release hydrogen gas when heated: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66950"/>
            <a:ext cx="4502285" cy="14474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751354"/>
            <a:ext cx="3869266" cy="3258796"/>
          </a:xfrm>
          <a:prstGeom prst="rect">
            <a:avLst/>
          </a:prstGeom>
        </p:spPr>
      </p:pic>
    </p:spTree>
    <p:extLst>
      <p:ext uri="{BB962C8B-B14F-4D97-AF65-F5344CB8AC3E}">
        <p14:creationId xmlns:p14="http://schemas.microsoft.com/office/powerpoint/2010/main" val="257356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574" y="514350"/>
            <a:ext cx="8693063" cy="4157858"/>
          </a:xfrm>
        </p:spPr>
        <p:txBody>
          <a:bodyPr/>
          <a:lstStyle/>
          <a:p>
            <a:pPr>
              <a:lnSpc>
                <a:spcPct val="150000"/>
              </a:lnSpc>
            </a:pPr>
            <a:r>
              <a:rPr lang="en-US" dirty="0"/>
              <a:t>A fuel cell consists of two electrodes, anode and cathode, with a layer of electrolyte between them. </a:t>
            </a:r>
          </a:p>
          <a:p>
            <a:pPr>
              <a:lnSpc>
                <a:spcPct val="150000"/>
              </a:lnSpc>
            </a:pPr>
            <a:r>
              <a:rPr lang="en-US" dirty="0"/>
              <a:t>The electrodes are normally made flat and porous to achieve good contact between the electrolyte and the gases. </a:t>
            </a:r>
          </a:p>
          <a:p>
            <a:pPr>
              <a:lnSpc>
                <a:spcPct val="150000"/>
              </a:lnSpc>
            </a:pPr>
            <a:r>
              <a:rPr lang="en-US" dirty="0"/>
              <a:t>The layer of electrolyte is made thin for the purpose to allow ions to pass through it. </a:t>
            </a:r>
            <a:br>
              <a:rPr lang="en-US" dirty="0"/>
            </a:br>
            <a:endParaRPr lang="en-US" dirty="0"/>
          </a:p>
        </p:txBody>
      </p:sp>
    </p:spTree>
    <p:extLst>
      <p:ext uri="{BB962C8B-B14F-4D97-AF65-F5344CB8AC3E}">
        <p14:creationId xmlns:p14="http://schemas.microsoft.com/office/powerpoint/2010/main" val="1880511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3.4. Reactive metals</a:t>
            </a:r>
          </a:p>
        </p:txBody>
      </p:sp>
      <p:sp>
        <p:nvSpPr>
          <p:cNvPr id="3" name="Content Placeholder 2"/>
          <p:cNvSpPr>
            <a:spLocks noGrp="1"/>
          </p:cNvSpPr>
          <p:nvPr>
            <p:ph idx="1"/>
          </p:nvPr>
        </p:nvSpPr>
        <p:spPr>
          <a:xfrm>
            <a:off x="152400" y="819151"/>
            <a:ext cx="8898466" cy="533400"/>
          </a:xfrm>
        </p:spPr>
        <p:txBody>
          <a:bodyPr/>
          <a:lstStyle/>
          <a:p>
            <a:r>
              <a:rPr lang="en-US" dirty="0"/>
              <a:t> Reactive metals are: Lithium, Magnesium, Aluminum, Zinc</a:t>
            </a:r>
          </a:p>
        </p:txBody>
      </p:sp>
      <p:sp>
        <p:nvSpPr>
          <p:cNvPr id="7" name="TextBox 6"/>
          <p:cNvSpPr txBox="1"/>
          <p:nvPr/>
        </p:nvSpPr>
        <p:spPr>
          <a:xfrm>
            <a:off x="420825" y="2571750"/>
            <a:ext cx="557650" cy="584775"/>
          </a:xfrm>
          <a:prstGeom prst="rect">
            <a:avLst/>
          </a:prstGeom>
          <a:solidFill>
            <a:schemeClr val="accent4"/>
          </a:solidFill>
        </p:spPr>
        <p:txBody>
          <a:bodyPr wrap="square" rtlCol="0">
            <a:spAutoFit/>
          </a:bodyPr>
          <a:lstStyle/>
          <a:p>
            <a:r>
              <a:rPr lang="en-US" sz="3200" b="1" dirty="0">
                <a:solidFill>
                  <a:schemeClr val="bg1"/>
                </a:solidFill>
              </a:rPr>
              <a:t>Li</a:t>
            </a:r>
          </a:p>
        </p:txBody>
      </p:sp>
      <p:sp>
        <p:nvSpPr>
          <p:cNvPr id="8" name="TextBox 7"/>
          <p:cNvSpPr txBox="1"/>
          <p:nvPr/>
        </p:nvSpPr>
        <p:spPr>
          <a:xfrm>
            <a:off x="2133600" y="2571751"/>
            <a:ext cx="1371600" cy="584775"/>
          </a:xfrm>
          <a:prstGeom prst="rect">
            <a:avLst/>
          </a:prstGeom>
          <a:solidFill>
            <a:schemeClr val="accent4"/>
          </a:solidFill>
        </p:spPr>
        <p:txBody>
          <a:bodyPr wrap="square" rtlCol="0">
            <a:spAutoFit/>
          </a:bodyPr>
          <a:lstStyle/>
          <a:p>
            <a:r>
              <a:rPr lang="en-US" sz="3200" b="1" dirty="0">
                <a:solidFill>
                  <a:schemeClr val="bg1"/>
                </a:solidFill>
              </a:rPr>
              <a:t>Water</a:t>
            </a:r>
          </a:p>
        </p:txBody>
      </p:sp>
      <p:sp>
        <p:nvSpPr>
          <p:cNvPr id="9" name="Right Arrow 8"/>
          <p:cNvSpPr/>
          <p:nvPr/>
        </p:nvSpPr>
        <p:spPr>
          <a:xfrm>
            <a:off x="1066833" y="2621820"/>
            <a:ext cx="978408"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20516370">
            <a:off x="3611442" y="2291334"/>
            <a:ext cx="978408"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374043">
            <a:off x="3582846" y="2914208"/>
            <a:ext cx="978408"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82347" y="2056242"/>
            <a:ext cx="1337455" cy="584775"/>
          </a:xfrm>
          <a:prstGeom prst="rect">
            <a:avLst/>
          </a:prstGeom>
          <a:solidFill>
            <a:schemeClr val="accent4"/>
          </a:solidFill>
        </p:spPr>
        <p:txBody>
          <a:bodyPr wrap="square" rtlCol="0">
            <a:spAutoFit/>
          </a:bodyPr>
          <a:lstStyle/>
          <a:p>
            <a:r>
              <a:rPr lang="en-US" sz="3200" b="1" dirty="0">
                <a:solidFill>
                  <a:schemeClr val="bg1"/>
                </a:solidFill>
              </a:rPr>
              <a:t>Li-OH</a:t>
            </a:r>
          </a:p>
        </p:txBody>
      </p:sp>
      <mc:AlternateContent xmlns:mc="http://schemas.openxmlformats.org/markup-compatibility/2006" xmlns:a14="http://schemas.microsoft.com/office/drawing/2010/main">
        <mc:Choice Requires="a14">
          <p:sp>
            <p:nvSpPr>
              <p:cNvPr id="13" name="TextBox 12"/>
              <p:cNvSpPr txBox="1"/>
              <p:nvPr/>
            </p:nvSpPr>
            <p:spPr>
              <a:xfrm>
                <a:off x="4606475" y="3232348"/>
                <a:ext cx="651326" cy="584775"/>
              </a:xfrm>
              <a:prstGeom prst="rect">
                <a:avLst/>
              </a:prstGeom>
              <a:solidFill>
                <a:schemeClr val="accent4"/>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a:solidFill>
                                <a:schemeClr val="bg1"/>
                              </a:solidFill>
                              <a:latin typeface="Cambria Math" panose="02040503050406030204" pitchFamily="18" charset="0"/>
                            </a:rPr>
                          </m:ctrlPr>
                        </m:sSubPr>
                        <m:e>
                          <m:r>
                            <a:rPr lang="en-US" sz="3200" b="1">
                              <a:solidFill>
                                <a:schemeClr val="bg1"/>
                              </a:solidFill>
                              <a:latin typeface="Cambria Math" panose="02040503050406030204" pitchFamily="18" charset="0"/>
                            </a:rPr>
                            <m:t>𝐇</m:t>
                          </m:r>
                        </m:e>
                        <m:sub>
                          <m:r>
                            <a:rPr lang="en-US" sz="3200" b="1">
                              <a:solidFill>
                                <a:schemeClr val="bg1"/>
                              </a:solidFill>
                              <a:latin typeface="Cambria Math" panose="02040503050406030204" pitchFamily="18" charset="0"/>
                            </a:rPr>
                            <m:t>𝟐</m:t>
                          </m:r>
                        </m:sub>
                      </m:sSub>
                    </m:oMath>
                  </m:oMathPara>
                </a14:m>
                <a:endParaRPr lang="en-US" sz="3200" b="1"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606475" y="3232348"/>
                <a:ext cx="651326" cy="584775"/>
              </a:xfrm>
              <a:prstGeom prst="rect">
                <a:avLst/>
              </a:prstGeom>
              <a:blipFill>
                <a:blip r:embed="rId2"/>
                <a:stretch>
                  <a:fillRect/>
                </a:stretch>
              </a:blipFill>
            </p:spPr>
            <p:txBody>
              <a:bodyPr/>
              <a:lstStyle/>
              <a:p>
                <a:r>
                  <a:rPr lang="en-US">
                    <a:noFill/>
                  </a:rPr>
                  <a:t> </a:t>
                </a:r>
              </a:p>
            </p:txBody>
          </p:sp>
        </mc:Fallback>
      </mc:AlternateContent>
      <p:sp>
        <p:nvSpPr>
          <p:cNvPr id="14" name="Right Arrow 13"/>
          <p:cNvSpPr/>
          <p:nvPr/>
        </p:nvSpPr>
        <p:spPr>
          <a:xfrm>
            <a:off x="5376591" y="3282417"/>
            <a:ext cx="978408"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Comb</a:t>
            </a:r>
          </a:p>
        </p:txBody>
      </p:sp>
      <p:sp>
        <p:nvSpPr>
          <p:cNvPr id="15" name="TextBox 14"/>
          <p:cNvSpPr txBox="1"/>
          <p:nvPr/>
        </p:nvSpPr>
        <p:spPr>
          <a:xfrm>
            <a:off x="6454300" y="3232348"/>
            <a:ext cx="1371600" cy="584775"/>
          </a:xfrm>
          <a:prstGeom prst="rect">
            <a:avLst/>
          </a:prstGeom>
          <a:solidFill>
            <a:schemeClr val="accent4"/>
          </a:solidFill>
        </p:spPr>
        <p:txBody>
          <a:bodyPr wrap="square" rtlCol="0">
            <a:spAutoFit/>
          </a:bodyPr>
          <a:lstStyle/>
          <a:p>
            <a:r>
              <a:rPr lang="en-US" sz="3200" b="1" dirty="0">
                <a:solidFill>
                  <a:schemeClr val="bg1"/>
                </a:solidFill>
              </a:rPr>
              <a:t>Water</a:t>
            </a:r>
          </a:p>
        </p:txBody>
      </p:sp>
      <p:cxnSp>
        <p:nvCxnSpPr>
          <p:cNvPr id="17" name="Elbow Connector 16"/>
          <p:cNvCxnSpPr>
            <a:stCxn id="15" idx="2"/>
            <a:endCxn id="8" idx="2"/>
          </p:cNvCxnSpPr>
          <p:nvPr/>
        </p:nvCxnSpPr>
        <p:spPr>
          <a:xfrm rot="5400000" flipH="1">
            <a:off x="4649453" y="1326473"/>
            <a:ext cx="660597" cy="4320700"/>
          </a:xfrm>
          <a:prstGeom prst="bentConnector3">
            <a:avLst>
              <a:gd name="adj1" fmla="val -93508"/>
            </a:avLst>
          </a:prstGeom>
          <a:ln w="1016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6074269" y="2087117"/>
            <a:ext cx="1148549" cy="484632"/>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reduction</a:t>
            </a:r>
          </a:p>
        </p:txBody>
      </p:sp>
      <p:sp>
        <p:nvSpPr>
          <p:cNvPr id="23" name="TextBox 22"/>
          <p:cNvSpPr txBox="1"/>
          <p:nvPr/>
        </p:nvSpPr>
        <p:spPr>
          <a:xfrm>
            <a:off x="7268250" y="2037047"/>
            <a:ext cx="557650" cy="584775"/>
          </a:xfrm>
          <a:prstGeom prst="rect">
            <a:avLst/>
          </a:prstGeom>
          <a:solidFill>
            <a:schemeClr val="accent4"/>
          </a:solidFill>
        </p:spPr>
        <p:txBody>
          <a:bodyPr wrap="square" rtlCol="0">
            <a:spAutoFit/>
          </a:bodyPr>
          <a:lstStyle/>
          <a:p>
            <a:r>
              <a:rPr lang="en-US" sz="3200" b="1" dirty="0">
                <a:solidFill>
                  <a:schemeClr val="bg1"/>
                </a:solidFill>
              </a:rPr>
              <a:t>Li</a:t>
            </a:r>
          </a:p>
        </p:txBody>
      </p:sp>
      <p:cxnSp>
        <p:nvCxnSpPr>
          <p:cNvPr id="24" name="Elbow Connector 23"/>
          <p:cNvCxnSpPr>
            <a:stCxn id="23" idx="0"/>
            <a:endCxn id="7" idx="0"/>
          </p:cNvCxnSpPr>
          <p:nvPr/>
        </p:nvCxnSpPr>
        <p:spPr>
          <a:xfrm rot="16200000" flipH="1" flipV="1">
            <a:off x="3856010" y="-1119316"/>
            <a:ext cx="534705" cy="6847425"/>
          </a:xfrm>
          <a:prstGeom prst="bentConnector3">
            <a:avLst>
              <a:gd name="adj1" fmla="val -71861"/>
            </a:avLst>
          </a:prstGeom>
          <a:ln w="1016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810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4. </a:t>
            </a:r>
            <a:r>
              <a:rPr lang="en-US" b="1" dirty="0" err="1">
                <a:latin typeface="Garamond" panose="02020404030301010803" pitchFamily="18" charset="0"/>
              </a:rPr>
              <a:t>Cella</a:t>
            </a:r>
            <a:r>
              <a:rPr lang="en-US" b="1" dirty="0">
                <a:latin typeface="Garamond" panose="02020404030301010803" pitchFamily="18" charset="0"/>
              </a:rPr>
              <a:t> Energy</a:t>
            </a:r>
          </a:p>
        </p:txBody>
      </p:sp>
      <p:sp>
        <p:nvSpPr>
          <p:cNvPr id="3" name="Content Placeholder 2"/>
          <p:cNvSpPr>
            <a:spLocks noGrp="1"/>
          </p:cNvSpPr>
          <p:nvPr>
            <p:ph idx="1"/>
          </p:nvPr>
        </p:nvSpPr>
        <p:spPr>
          <a:xfrm>
            <a:off x="152400" y="819152"/>
            <a:ext cx="8898466" cy="4038599"/>
          </a:xfrm>
        </p:spPr>
        <p:txBody>
          <a:bodyPr/>
          <a:lstStyle/>
          <a:p>
            <a:r>
              <a:rPr lang="en-US" dirty="0"/>
              <a:t> </a:t>
            </a:r>
            <a:r>
              <a:rPr lang="en-US" dirty="0" err="1"/>
              <a:t>Cella</a:t>
            </a:r>
            <a:r>
              <a:rPr lang="en-US" dirty="0"/>
              <a:t> Energy is an advanced materials and technologies company with first-mover advantage in safe, lightweight, high performance hydrogen storage technology. </a:t>
            </a:r>
            <a:r>
              <a:rPr lang="en-US" dirty="0" err="1"/>
              <a:t>Cella</a:t>
            </a:r>
            <a:r>
              <a:rPr lang="en-US" dirty="0"/>
              <a:t> specializes in advanced hydrogen storage material capable of storing up to </a:t>
            </a:r>
            <a:r>
              <a:rPr lang="en-US" dirty="0">
                <a:solidFill>
                  <a:srgbClr val="FFFF00"/>
                </a:solidFill>
              </a:rPr>
              <a:t>1 liter of hydrogen per gram.</a:t>
            </a:r>
          </a:p>
          <a:p>
            <a:endParaRPr lang="en-US"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51" y="2617495"/>
            <a:ext cx="7757087" cy="2242283"/>
          </a:xfrm>
          <a:prstGeom prst="rect">
            <a:avLst/>
          </a:prstGeom>
        </p:spPr>
      </p:pic>
    </p:spTree>
    <p:extLst>
      <p:ext uri="{BB962C8B-B14F-4D97-AF65-F5344CB8AC3E}">
        <p14:creationId xmlns:p14="http://schemas.microsoft.com/office/powerpoint/2010/main" val="268783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4. </a:t>
            </a:r>
            <a:r>
              <a:rPr lang="en-US" b="1" dirty="0" err="1">
                <a:latin typeface="Garamond" panose="02020404030301010803" pitchFamily="18" charset="0"/>
              </a:rPr>
              <a:t>Cella</a:t>
            </a:r>
            <a:r>
              <a:rPr lang="en-US" b="1" dirty="0">
                <a:latin typeface="Garamond" panose="02020404030301010803" pitchFamily="18" charset="0"/>
              </a:rPr>
              <a:t> Energy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819152"/>
                <a:ext cx="8898466" cy="4038599"/>
              </a:xfrm>
            </p:spPr>
            <p:txBody>
              <a:bodyPr/>
              <a:lstStyle/>
              <a:p>
                <a:r>
                  <a:rPr lang="en-US" dirty="0"/>
                  <a:t> Material of the pellet:</a:t>
                </a:r>
              </a:p>
              <a:p>
                <a:pPr>
                  <a:buNone/>
                </a:pPr>
                <a:r>
                  <a:rPr lang="en-US" dirty="0">
                    <a:solidFill>
                      <a:srgbClr val="FFFF00"/>
                    </a:solidFill>
                  </a:rPr>
                  <a:t> </a:t>
                </a:r>
                <a:r>
                  <a:rPr lang="en-US" b="1" dirty="0">
                    <a:solidFill>
                      <a:srgbClr val="FFFF00"/>
                    </a:solidFill>
                  </a:rPr>
                  <a:t>Ammonia-</a:t>
                </a:r>
                <a:r>
                  <a:rPr lang="en-US" b="1" dirty="0" err="1">
                    <a:solidFill>
                      <a:srgbClr val="FFFF00"/>
                    </a:solidFill>
                  </a:rPr>
                  <a:t>borane</a:t>
                </a:r>
                <a:r>
                  <a:rPr lang="en-US" b="1" dirty="0">
                    <a:solidFill>
                      <a:srgbClr val="FFFF00"/>
                    </a:solidFill>
                  </a:rPr>
                  <a:t> (</a:t>
                </a:r>
                <a14:m>
                  <m:oMath xmlns:m="http://schemas.openxmlformats.org/officeDocument/2006/math">
                    <m:sSub>
                      <m:sSubPr>
                        <m:ctrlPr>
                          <a:rPr lang="en-US" b="1" i="1" smtClean="0">
                            <a:solidFill>
                              <a:srgbClr val="FFFF00"/>
                            </a:solidFill>
                            <a:latin typeface="Cambria Math" panose="02040503050406030204" pitchFamily="18" charset="0"/>
                          </a:rPr>
                        </m:ctrlPr>
                      </m:sSubPr>
                      <m:e>
                        <m:r>
                          <a:rPr lang="en-US" b="1" i="0" smtClean="0">
                            <a:solidFill>
                              <a:srgbClr val="FFFF00"/>
                            </a:solidFill>
                            <a:latin typeface="Cambria Math" panose="02040503050406030204" pitchFamily="18" charset="0"/>
                          </a:rPr>
                          <m:t>𝐍𝐇</m:t>
                        </m:r>
                      </m:e>
                      <m:sub>
                        <m:r>
                          <a:rPr lang="en-US" b="1" i="0" smtClean="0">
                            <a:solidFill>
                              <a:srgbClr val="FFFF00"/>
                            </a:solidFill>
                            <a:latin typeface="Cambria Math" panose="02040503050406030204" pitchFamily="18" charset="0"/>
                          </a:rPr>
                          <m:t>𝟑</m:t>
                        </m:r>
                      </m:sub>
                    </m:sSub>
                    <m:sSub>
                      <m:sSubPr>
                        <m:ctrlPr>
                          <a:rPr lang="en-US" b="1" i="1">
                            <a:solidFill>
                              <a:srgbClr val="FFFF00"/>
                            </a:solidFill>
                            <a:latin typeface="Cambria Math" panose="02040503050406030204" pitchFamily="18" charset="0"/>
                          </a:rPr>
                        </m:ctrlPr>
                      </m:sSubPr>
                      <m:e>
                        <m:r>
                          <a:rPr lang="en-US" b="1" i="0" smtClean="0">
                            <a:solidFill>
                              <a:srgbClr val="FFFF00"/>
                            </a:solidFill>
                            <a:latin typeface="Cambria Math" panose="02040503050406030204" pitchFamily="18" charset="0"/>
                          </a:rPr>
                          <m:t>𝐁</m:t>
                        </m:r>
                        <m:r>
                          <a:rPr lang="en-US" b="1" i="0">
                            <a:solidFill>
                              <a:srgbClr val="FFFF00"/>
                            </a:solidFill>
                            <a:latin typeface="Cambria Math" panose="02040503050406030204" pitchFamily="18" charset="0"/>
                          </a:rPr>
                          <m:t>𝐇</m:t>
                        </m:r>
                      </m:e>
                      <m:sub>
                        <m:r>
                          <a:rPr lang="en-US" b="1" i="0">
                            <a:solidFill>
                              <a:srgbClr val="FFFF00"/>
                            </a:solidFill>
                            <a:latin typeface="Cambria Math" panose="02040503050406030204" pitchFamily="18" charset="0"/>
                          </a:rPr>
                          <m:t>𝟑</m:t>
                        </m:r>
                      </m:sub>
                    </m:sSub>
                  </m:oMath>
                </a14:m>
                <a:r>
                  <a:rPr lang="en-US" b="1" dirty="0">
                    <a:solidFill>
                      <a:srgbClr val="FFFF00"/>
                    </a:solidFill>
                  </a:rPr>
                  <a:t>)</a:t>
                </a:r>
              </a:p>
              <a:p>
                <a:pPr>
                  <a:buNone/>
                </a:pPr>
                <a:r>
                  <a:rPr lang="en-US" dirty="0">
                    <a:solidFill>
                      <a:schemeClr val="accent1">
                        <a:lumMod val="20000"/>
                        <a:lumOff val="80000"/>
                      </a:schemeClr>
                    </a:solidFill>
                  </a:rPr>
                  <a:t>12-14% of usable </a:t>
                </a:r>
                <a14:m>
                  <m:oMath xmlns:m="http://schemas.openxmlformats.org/officeDocument/2006/math">
                    <m:sSub>
                      <m:sSubPr>
                        <m:ctrlPr>
                          <a:rPr lang="en-US" i="1">
                            <a:solidFill>
                              <a:schemeClr val="accent1">
                                <a:lumMod val="20000"/>
                                <a:lumOff val="80000"/>
                              </a:schemeClr>
                            </a:solidFill>
                            <a:latin typeface="Cambria Math" panose="02040503050406030204" pitchFamily="18" charset="0"/>
                          </a:rPr>
                        </m:ctrlPr>
                      </m:sSubPr>
                      <m:e>
                        <m:r>
                          <m:rPr>
                            <m:sty m:val="p"/>
                          </m:rPr>
                          <a:rPr lang="en-US">
                            <a:solidFill>
                              <a:schemeClr val="accent1">
                                <a:lumMod val="20000"/>
                                <a:lumOff val="80000"/>
                              </a:schemeClr>
                            </a:solidFill>
                            <a:latin typeface="Cambria Math" panose="02040503050406030204" pitchFamily="18" charset="0"/>
                          </a:rPr>
                          <m:t>H</m:t>
                        </m:r>
                      </m:e>
                      <m:sub>
                        <m:r>
                          <a:rPr lang="en-US" b="0" i="0" smtClean="0">
                            <a:solidFill>
                              <a:schemeClr val="accent1">
                                <a:lumMod val="20000"/>
                                <a:lumOff val="80000"/>
                              </a:schemeClr>
                            </a:solidFill>
                            <a:latin typeface="Cambria Math" panose="02040503050406030204" pitchFamily="18" charset="0"/>
                          </a:rPr>
                          <m:t>2</m:t>
                        </m:r>
                      </m:sub>
                    </m:sSub>
                  </m:oMath>
                </a14:m>
                <a:r>
                  <a:rPr lang="en-US" dirty="0">
                    <a:solidFill>
                      <a:schemeClr val="accent1">
                        <a:lumMod val="20000"/>
                        <a:lumOff val="80000"/>
                      </a:schemeClr>
                    </a:solidFill>
                  </a:rPr>
                  <a:t> by weight</a:t>
                </a:r>
              </a:p>
              <a:p>
                <a:pPr>
                  <a:buNone/>
                </a:pPr>
                <a14:m>
                  <m:oMath xmlns:m="http://schemas.openxmlformats.org/officeDocument/2006/math">
                    <m:sSub>
                      <m:sSubPr>
                        <m:ctrlPr>
                          <a:rPr lang="en-US" i="1" smtClean="0">
                            <a:solidFill>
                              <a:schemeClr val="accent1">
                                <a:lumMod val="20000"/>
                                <a:lumOff val="80000"/>
                              </a:schemeClr>
                            </a:solidFill>
                            <a:latin typeface="Cambria Math" panose="02040503050406030204" pitchFamily="18" charset="0"/>
                          </a:rPr>
                        </m:ctrlPr>
                      </m:sSubPr>
                      <m:e>
                        <m:r>
                          <a:rPr lang="en-US" b="0" i="1" smtClean="0">
                            <a:solidFill>
                              <a:schemeClr val="accent1">
                                <a:lumMod val="20000"/>
                                <a:lumOff val="80000"/>
                              </a:schemeClr>
                            </a:solidFill>
                            <a:latin typeface="Cambria Math" panose="02040503050406030204" pitchFamily="18" charset="0"/>
                          </a:rPr>
                          <m:t>𝑁𝐻</m:t>
                        </m:r>
                      </m:e>
                      <m:sub>
                        <m:r>
                          <a:rPr lang="en-US" b="0" i="1" smtClean="0">
                            <a:solidFill>
                              <a:schemeClr val="accent1">
                                <a:lumMod val="20000"/>
                                <a:lumOff val="80000"/>
                              </a:schemeClr>
                            </a:solidFill>
                            <a:latin typeface="Cambria Math" panose="02040503050406030204" pitchFamily="18" charset="0"/>
                          </a:rPr>
                          <m:t>3</m:t>
                        </m:r>
                      </m:sub>
                    </m:sSub>
                    <m:sSub>
                      <m:sSubPr>
                        <m:ctrlPr>
                          <a:rPr lang="en-US" i="1" smtClean="0">
                            <a:solidFill>
                              <a:schemeClr val="accent1">
                                <a:lumMod val="20000"/>
                                <a:lumOff val="80000"/>
                              </a:schemeClr>
                            </a:solidFill>
                            <a:latin typeface="Cambria Math" panose="02040503050406030204" pitchFamily="18" charset="0"/>
                          </a:rPr>
                        </m:ctrlPr>
                      </m:sSubPr>
                      <m:e>
                        <m:r>
                          <a:rPr lang="en-US" b="0" i="1" smtClean="0">
                            <a:solidFill>
                              <a:schemeClr val="accent1">
                                <a:lumMod val="20000"/>
                                <a:lumOff val="80000"/>
                              </a:schemeClr>
                            </a:solidFill>
                            <a:latin typeface="Cambria Math" panose="02040503050406030204" pitchFamily="18" charset="0"/>
                          </a:rPr>
                          <m:t>𝐵𝐻</m:t>
                        </m:r>
                      </m:e>
                      <m:sub>
                        <m:r>
                          <a:rPr lang="en-US" b="0" i="1" smtClean="0">
                            <a:solidFill>
                              <a:schemeClr val="accent1">
                                <a:lumMod val="20000"/>
                                <a:lumOff val="80000"/>
                              </a:schemeClr>
                            </a:solidFill>
                            <a:latin typeface="Cambria Math" panose="02040503050406030204" pitchFamily="18" charset="0"/>
                          </a:rPr>
                          <m:t>3</m:t>
                        </m:r>
                      </m:sub>
                    </m:sSub>
                    <m:r>
                      <a:rPr lang="en-US" i="1" smtClean="0">
                        <a:solidFill>
                          <a:schemeClr val="accent1">
                            <a:lumMod val="20000"/>
                            <a:lumOff val="80000"/>
                          </a:schemeClr>
                        </a:solidFill>
                        <a:latin typeface="Cambria Math" panose="02040503050406030204" pitchFamily="18" charset="0"/>
                        <a:ea typeface="Cambria Math" panose="02040503050406030204" pitchFamily="18" charset="0"/>
                      </a:rPr>
                      <m:t>→</m:t>
                    </m:r>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𝑁𝐻</m:t>
                        </m:r>
                      </m:e>
                      <m:sub>
                        <m:r>
                          <a:rPr lang="en-US" b="0" i="1" smtClean="0">
                            <a:solidFill>
                              <a:schemeClr val="accent1">
                                <a:lumMod val="20000"/>
                                <a:lumOff val="80000"/>
                              </a:schemeClr>
                            </a:solidFill>
                            <a:latin typeface="Cambria Math" panose="02040503050406030204" pitchFamily="18" charset="0"/>
                          </a:rPr>
                          <m:t>2</m:t>
                        </m:r>
                      </m:sub>
                    </m:sSub>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𝐵𝐻</m:t>
                        </m:r>
                      </m:e>
                      <m:sub>
                        <m:r>
                          <a:rPr lang="en-US" b="0" i="1" smtClean="0">
                            <a:solidFill>
                              <a:schemeClr val="accent1">
                                <a:lumMod val="20000"/>
                                <a:lumOff val="80000"/>
                              </a:schemeClr>
                            </a:solidFill>
                            <a:latin typeface="Cambria Math" panose="02040503050406030204" pitchFamily="18" charset="0"/>
                          </a:rPr>
                          <m:t>2</m:t>
                        </m:r>
                      </m:sub>
                    </m:sSub>
                    <m:r>
                      <a:rPr lang="en-US" b="0" i="1" smtClean="0">
                        <a:solidFill>
                          <a:schemeClr val="accent1">
                            <a:lumMod val="20000"/>
                            <a:lumOff val="80000"/>
                          </a:schemeClr>
                        </a:solidFill>
                        <a:latin typeface="Cambria Math" panose="02040503050406030204" pitchFamily="18" charset="0"/>
                      </a:rPr>
                      <m:t>+</m:t>
                    </m:r>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𝐻</m:t>
                        </m:r>
                      </m:e>
                      <m:sub>
                        <m:r>
                          <a:rPr lang="en-US" i="1">
                            <a:solidFill>
                              <a:schemeClr val="accent1">
                                <a:lumMod val="20000"/>
                                <a:lumOff val="80000"/>
                              </a:schemeClr>
                            </a:solidFill>
                            <a:latin typeface="Cambria Math" panose="02040503050406030204" pitchFamily="18" charset="0"/>
                          </a:rPr>
                          <m:t>2</m:t>
                        </m:r>
                      </m:sub>
                    </m:sSub>
                  </m:oMath>
                </a14:m>
                <a:r>
                  <a:rPr lang="en-US" dirty="0">
                    <a:solidFill>
                      <a:schemeClr val="accent1">
                        <a:lumMod val="20000"/>
                        <a:lumOff val="80000"/>
                      </a:schemeClr>
                    </a:solidFill>
                  </a:rPr>
                  <a:t>      80-110 ºC</a:t>
                </a:r>
              </a:p>
              <a:p>
                <a:pPr>
                  <a:buNone/>
                </a:pPr>
                <a14:m>
                  <m:oMath xmlns:m="http://schemas.openxmlformats.org/officeDocument/2006/math">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𝑁𝐻</m:t>
                        </m:r>
                      </m:e>
                      <m:sub>
                        <m:r>
                          <a:rPr lang="en-US" b="0" i="1" smtClean="0">
                            <a:solidFill>
                              <a:schemeClr val="accent1">
                                <a:lumMod val="20000"/>
                                <a:lumOff val="80000"/>
                              </a:schemeClr>
                            </a:solidFill>
                            <a:latin typeface="Cambria Math" panose="02040503050406030204" pitchFamily="18" charset="0"/>
                          </a:rPr>
                          <m:t>2</m:t>
                        </m:r>
                      </m:sub>
                    </m:sSub>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𝐵𝐻</m:t>
                        </m:r>
                      </m:e>
                      <m:sub>
                        <m:r>
                          <a:rPr lang="en-US" b="0" i="1" smtClean="0">
                            <a:solidFill>
                              <a:schemeClr val="accent1">
                                <a:lumMod val="20000"/>
                                <a:lumOff val="80000"/>
                              </a:schemeClr>
                            </a:solidFill>
                            <a:latin typeface="Cambria Math" panose="02040503050406030204" pitchFamily="18" charset="0"/>
                          </a:rPr>
                          <m:t>2</m:t>
                        </m:r>
                      </m:sub>
                    </m:sSub>
                    <m:r>
                      <a:rPr lang="en-US" i="1" smtClean="0">
                        <a:solidFill>
                          <a:schemeClr val="accent1">
                            <a:lumMod val="20000"/>
                            <a:lumOff val="80000"/>
                          </a:schemeClr>
                        </a:solidFill>
                        <a:latin typeface="Cambria Math" panose="02040503050406030204" pitchFamily="18" charset="0"/>
                        <a:ea typeface="Cambria Math" panose="02040503050406030204" pitchFamily="18" charset="0"/>
                      </a:rPr>
                      <m:t>→</m:t>
                    </m:r>
                    <m:r>
                      <a:rPr lang="en-US" b="0" i="1" smtClean="0">
                        <a:solidFill>
                          <a:schemeClr val="accent1">
                            <a:lumMod val="20000"/>
                            <a:lumOff val="80000"/>
                          </a:schemeClr>
                        </a:solidFill>
                        <a:latin typeface="Cambria Math" panose="02040503050406030204" pitchFamily="18" charset="0"/>
                        <a:ea typeface="Cambria Math" panose="02040503050406030204" pitchFamily="18" charset="0"/>
                      </a:rPr>
                      <m:t>𝑁𝐻𝐵𝐻</m:t>
                    </m:r>
                    <m:r>
                      <a:rPr lang="en-US" i="1">
                        <a:solidFill>
                          <a:schemeClr val="accent1">
                            <a:lumMod val="20000"/>
                            <a:lumOff val="80000"/>
                          </a:schemeClr>
                        </a:solidFill>
                        <a:latin typeface="Cambria Math" panose="02040503050406030204" pitchFamily="18" charset="0"/>
                      </a:rPr>
                      <m:t>+</m:t>
                    </m:r>
                    <m:sSub>
                      <m:sSubPr>
                        <m:ctrlPr>
                          <a:rPr lang="en-US" i="1">
                            <a:solidFill>
                              <a:schemeClr val="accent1">
                                <a:lumMod val="20000"/>
                                <a:lumOff val="80000"/>
                              </a:schemeClr>
                            </a:solidFill>
                            <a:latin typeface="Cambria Math" panose="02040503050406030204" pitchFamily="18" charset="0"/>
                          </a:rPr>
                        </m:ctrlPr>
                      </m:sSubPr>
                      <m:e>
                        <m:r>
                          <a:rPr lang="en-US" i="1">
                            <a:solidFill>
                              <a:schemeClr val="accent1">
                                <a:lumMod val="20000"/>
                                <a:lumOff val="80000"/>
                              </a:schemeClr>
                            </a:solidFill>
                            <a:latin typeface="Cambria Math" panose="02040503050406030204" pitchFamily="18" charset="0"/>
                          </a:rPr>
                          <m:t>𝐻</m:t>
                        </m:r>
                      </m:e>
                      <m:sub>
                        <m:r>
                          <a:rPr lang="en-US" i="1">
                            <a:solidFill>
                              <a:schemeClr val="accent1">
                                <a:lumMod val="20000"/>
                                <a:lumOff val="80000"/>
                              </a:schemeClr>
                            </a:solidFill>
                            <a:latin typeface="Cambria Math" panose="02040503050406030204" pitchFamily="18" charset="0"/>
                          </a:rPr>
                          <m:t>2</m:t>
                        </m:r>
                      </m:sub>
                    </m:sSub>
                  </m:oMath>
                </a14:m>
                <a:r>
                  <a:rPr lang="en-US" dirty="0">
                    <a:solidFill>
                      <a:schemeClr val="accent1">
                        <a:lumMod val="20000"/>
                        <a:lumOff val="80000"/>
                      </a:schemeClr>
                    </a:solidFill>
                  </a:rPr>
                  <a:t>         110-180 ºC</a:t>
                </a:r>
              </a:p>
              <a:p>
                <a:pPr>
                  <a:buNone/>
                </a:pPr>
                <a:endParaRPr lang="en-US" dirty="0">
                  <a:solidFill>
                    <a:schemeClr val="accent1">
                      <a:lumMod val="20000"/>
                      <a:lumOff val="8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819152"/>
                <a:ext cx="8898466" cy="4038599"/>
              </a:xfrm>
              <a:blipFill>
                <a:blip r:embed="rId2"/>
                <a:stretch>
                  <a:fillRect l="-548"/>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031" y="819150"/>
            <a:ext cx="1472444" cy="12609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285752"/>
            <a:ext cx="2303796" cy="17508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01" y="2890768"/>
            <a:ext cx="2508598" cy="216619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2418" y="2890770"/>
            <a:ext cx="2493567" cy="216619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0" y="2261095"/>
            <a:ext cx="2502412" cy="2795872"/>
          </a:xfrm>
          <a:prstGeom prst="rect">
            <a:avLst/>
          </a:prstGeom>
        </p:spPr>
      </p:pic>
    </p:spTree>
    <p:extLst>
      <p:ext uri="{BB962C8B-B14F-4D97-AF65-F5344CB8AC3E}">
        <p14:creationId xmlns:p14="http://schemas.microsoft.com/office/powerpoint/2010/main" val="2827924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0" y="57150"/>
            <a:ext cx="7010400" cy="762000"/>
          </a:xfrm>
        </p:spPr>
        <p:txBody>
          <a:bodyPr/>
          <a:lstStyle/>
          <a:p>
            <a:r>
              <a:rPr lang="en-US" b="1" dirty="0">
                <a:latin typeface="Garamond" panose="02020404030301010803" pitchFamily="18" charset="0"/>
              </a:rPr>
              <a:t>5. Chicken Feathers</a:t>
            </a:r>
          </a:p>
        </p:txBody>
      </p:sp>
      <p:sp>
        <p:nvSpPr>
          <p:cNvPr id="3" name="Content Placeholder 2"/>
          <p:cNvSpPr>
            <a:spLocks noGrp="1"/>
          </p:cNvSpPr>
          <p:nvPr>
            <p:ph idx="1"/>
          </p:nvPr>
        </p:nvSpPr>
        <p:spPr>
          <a:xfrm>
            <a:off x="152400" y="819150"/>
            <a:ext cx="8229600" cy="4038599"/>
          </a:xfrm>
        </p:spPr>
        <p:txBody>
          <a:bodyPr/>
          <a:lstStyle/>
          <a:p>
            <a:r>
              <a:rPr lang="en-US" dirty="0"/>
              <a:t> Chicken feathers become a highly absorbent material for hydrogen gas (at ambient temperature and pressure) when heated to </a:t>
            </a:r>
            <a:r>
              <a:rPr lang="en-US" dirty="0">
                <a:solidFill>
                  <a:srgbClr val="FFFF00"/>
                </a:solidFill>
              </a:rPr>
              <a:t>750°C</a:t>
            </a:r>
            <a:r>
              <a:rPr lang="en-US" dirty="0">
                <a:solidFill>
                  <a:schemeClr val="accent1">
                    <a:lumMod val="20000"/>
                    <a:lumOff val="80000"/>
                  </a:schemeClr>
                </a:solidFill>
              </a:rPr>
              <a:t>, because its microscopic structure become very large in surface area. </a:t>
            </a:r>
          </a:p>
          <a:p>
            <a:endParaRPr lang="en-US"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426" y="2266952"/>
            <a:ext cx="4896417" cy="2465449"/>
          </a:xfrm>
          <a:prstGeom prst="rect">
            <a:avLst/>
          </a:prstGeom>
        </p:spPr>
      </p:pic>
    </p:spTree>
    <p:extLst>
      <p:ext uri="{BB962C8B-B14F-4D97-AF65-F5344CB8AC3E}">
        <p14:creationId xmlns:p14="http://schemas.microsoft.com/office/powerpoint/2010/main" val="1417672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latin typeface="Garamond" panose="02020404030301010803" pitchFamily="18" charset="0"/>
              </a:rPr>
              <a:t>BATTERY</a:t>
            </a:r>
          </a:p>
        </p:txBody>
      </p:sp>
      <p:sp>
        <p:nvSpPr>
          <p:cNvPr id="3" name="Shape 463"/>
          <p:cNvSpPr txBox="1"/>
          <p:nvPr/>
        </p:nvSpPr>
        <p:spPr>
          <a:xfrm>
            <a:off x="1066800" y="1935599"/>
            <a:ext cx="1066800" cy="1169551"/>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5</a:t>
            </a:r>
          </a:p>
        </p:txBody>
      </p:sp>
    </p:spTree>
    <p:extLst>
      <p:ext uri="{BB962C8B-B14F-4D97-AF65-F5344CB8AC3E}">
        <p14:creationId xmlns:p14="http://schemas.microsoft.com/office/powerpoint/2010/main" val="560856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Battery Function</a:t>
            </a:r>
          </a:p>
        </p:txBody>
      </p:sp>
      <p:sp>
        <p:nvSpPr>
          <p:cNvPr id="3" name="Content Placeholder 2"/>
          <p:cNvSpPr>
            <a:spLocks noGrp="1"/>
          </p:cNvSpPr>
          <p:nvPr>
            <p:ph idx="1"/>
          </p:nvPr>
        </p:nvSpPr>
        <p:spPr>
          <a:xfrm>
            <a:off x="699650" y="1571946"/>
            <a:ext cx="7148950" cy="3285803"/>
          </a:xfrm>
        </p:spPr>
        <p:txBody>
          <a:bodyPr/>
          <a:lstStyle/>
          <a:p>
            <a:r>
              <a:rPr lang="en-US" dirty="0"/>
              <a:t>The battery has </a:t>
            </a:r>
            <a:r>
              <a:rPr lang="en-US" b="1" dirty="0">
                <a:solidFill>
                  <a:srgbClr val="FFFF00"/>
                </a:solidFill>
              </a:rPr>
              <a:t>two main functions</a:t>
            </a:r>
            <a:r>
              <a:rPr lang="en-US" dirty="0">
                <a:solidFill>
                  <a:srgbClr val="FFFF00"/>
                </a:solidFill>
              </a:rPr>
              <a:t> </a:t>
            </a:r>
            <a:r>
              <a:rPr lang="en-US" dirty="0"/>
              <a:t>within this electrical circuit: </a:t>
            </a:r>
          </a:p>
          <a:p>
            <a:pPr marL="457200" indent="-457200">
              <a:buFont typeface="+mj-lt"/>
              <a:buAutoNum type="alphaUcPeriod"/>
            </a:pPr>
            <a:r>
              <a:rPr lang="en-US" sz="2000" dirty="0">
                <a:solidFill>
                  <a:srgbClr val="FFFF00"/>
                </a:solidFill>
              </a:rPr>
              <a:t>Guarantee a minimal autonomy </a:t>
            </a:r>
            <a:r>
              <a:rPr lang="en-US" sz="2000" dirty="0"/>
              <a:t>according to the testing requirements.</a:t>
            </a:r>
          </a:p>
          <a:p>
            <a:pPr marL="457200" indent="-457200">
              <a:buFont typeface="+mj-lt"/>
              <a:buAutoNum type="alphaUcPeriod"/>
            </a:pPr>
            <a:r>
              <a:rPr lang="en-US" sz="2000" dirty="0">
                <a:solidFill>
                  <a:srgbClr val="FFFF00"/>
                </a:solidFill>
              </a:rPr>
              <a:t>Act as a buffer to supply power </a:t>
            </a:r>
            <a:r>
              <a:rPr lang="en-US" sz="2000" dirty="0"/>
              <a:t>when the power sources are unable to meet the demand from the motors and to level current peaks.</a:t>
            </a:r>
            <a:br>
              <a:rPr lang="en-US" dirty="0"/>
            </a:br>
            <a:endParaRPr lang="en-US" dirty="0"/>
          </a:p>
          <a:p>
            <a:pPr>
              <a:buNone/>
            </a:pPr>
            <a:r>
              <a:rPr lang="en-US" dirty="0"/>
              <a:t>    </a:t>
            </a:r>
          </a:p>
        </p:txBody>
      </p:sp>
    </p:spTree>
    <p:extLst>
      <p:ext uri="{BB962C8B-B14F-4D97-AF65-F5344CB8AC3E}">
        <p14:creationId xmlns:p14="http://schemas.microsoft.com/office/powerpoint/2010/main" val="3227004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49312-DA91-46AD-B400-84EAE0B0D9A8}"/>
              </a:ext>
            </a:extLst>
          </p:cNvPr>
          <p:cNvSpPr>
            <a:spLocks noGrp="1"/>
          </p:cNvSpPr>
          <p:nvPr>
            <p:ph type="title"/>
          </p:nvPr>
        </p:nvSpPr>
        <p:spPr/>
        <p:txBody>
          <a:bodyPr/>
          <a:lstStyle/>
          <a:p>
            <a:r>
              <a:rPr lang="en-US" b="1" dirty="0">
                <a:latin typeface="Garamond" panose="02020404030301010803" pitchFamily="18" charset="0"/>
              </a:rPr>
              <a:t>Battery Types</a:t>
            </a:r>
          </a:p>
        </p:txBody>
      </p:sp>
      <p:graphicFrame>
        <p:nvGraphicFramePr>
          <p:cNvPr id="3" name="Diagram 2">
            <a:extLst>
              <a:ext uri="{FF2B5EF4-FFF2-40B4-BE49-F238E27FC236}">
                <a16:creationId xmlns:a16="http://schemas.microsoft.com/office/drawing/2014/main" id="{4CC86464-5112-4FE3-A111-C764A05310E5}"/>
              </a:ext>
            </a:extLst>
          </p:cNvPr>
          <p:cNvGraphicFramePr/>
          <p:nvPr>
            <p:extLst/>
          </p:nvPr>
        </p:nvGraphicFramePr>
        <p:xfrm>
          <a:off x="1233050" y="895350"/>
          <a:ext cx="6477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9810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5957E-BF6E-400C-B31C-EA621093D0C7}"/>
              </a:ext>
            </a:extLst>
          </p:cNvPr>
          <p:cNvSpPr>
            <a:spLocks noGrp="1"/>
          </p:cNvSpPr>
          <p:nvPr>
            <p:ph type="title"/>
          </p:nvPr>
        </p:nvSpPr>
        <p:spPr/>
        <p:txBody>
          <a:bodyPr/>
          <a:lstStyle/>
          <a:p>
            <a:r>
              <a:rPr lang="en-US" b="1" dirty="0">
                <a:latin typeface="Garamond" panose="02020404030301010803" pitchFamily="18" charset="0"/>
              </a:rPr>
              <a:t>Lead acid types</a:t>
            </a:r>
          </a:p>
        </p:txBody>
      </p:sp>
      <p:cxnSp>
        <p:nvCxnSpPr>
          <p:cNvPr id="7" name="Straight Arrow Connector 6">
            <a:extLst>
              <a:ext uri="{FF2B5EF4-FFF2-40B4-BE49-F238E27FC236}">
                <a16:creationId xmlns:a16="http://schemas.microsoft.com/office/drawing/2014/main" id="{0F649712-7BB6-4A1B-9303-5BEA5C9B3998}"/>
              </a:ext>
            </a:extLst>
          </p:cNvPr>
          <p:cNvCxnSpPr>
            <a:cxnSpLocks/>
          </p:cNvCxnSpPr>
          <p:nvPr/>
        </p:nvCxnSpPr>
        <p:spPr>
          <a:xfrm flipH="1">
            <a:off x="2989523" y="1504950"/>
            <a:ext cx="1215329" cy="392244"/>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7A076F4-E5AF-4709-AE64-92DD8118C2AB}"/>
              </a:ext>
            </a:extLst>
          </p:cNvPr>
          <p:cNvCxnSpPr>
            <a:cxnSpLocks/>
          </p:cNvCxnSpPr>
          <p:nvPr/>
        </p:nvCxnSpPr>
        <p:spPr>
          <a:xfrm>
            <a:off x="4204850" y="1504950"/>
            <a:ext cx="1052950" cy="327288"/>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6E870A02-DCF7-49E0-8CDB-96475A9E8139}"/>
              </a:ext>
            </a:extLst>
          </p:cNvPr>
          <p:cNvPicPr>
            <a:picLocks noChangeAspect="1"/>
          </p:cNvPicPr>
          <p:nvPr/>
        </p:nvPicPr>
        <p:blipFill>
          <a:blip r:embed="rId2"/>
          <a:stretch>
            <a:fillRect/>
          </a:stretch>
        </p:blipFill>
        <p:spPr>
          <a:xfrm>
            <a:off x="1404773" y="2127066"/>
            <a:ext cx="2047875" cy="1666875"/>
          </a:xfrm>
          <a:prstGeom prst="rect">
            <a:avLst/>
          </a:prstGeom>
        </p:spPr>
      </p:pic>
      <p:pic>
        <p:nvPicPr>
          <p:cNvPr id="20" name="Picture 19">
            <a:extLst>
              <a:ext uri="{FF2B5EF4-FFF2-40B4-BE49-F238E27FC236}">
                <a16:creationId xmlns:a16="http://schemas.microsoft.com/office/drawing/2014/main" id="{00852BA5-9A39-47F3-B4D9-F71CCB705057}"/>
              </a:ext>
            </a:extLst>
          </p:cNvPr>
          <p:cNvPicPr>
            <a:picLocks noChangeAspect="1"/>
          </p:cNvPicPr>
          <p:nvPr/>
        </p:nvPicPr>
        <p:blipFill>
          <a:blip r:embed="rId3"/>
          <a:stretch>
            <a:fillRect/>
          </a:stretch>
        </p:blipFill>
        <p:spPr>
          <a:xfrm>
            <a:off x="4402488" y="2747272"/>
            <a:ext cx="1690688" cy="1476375"/>
          </a:xfrm>
          <a:prstGeom prst="rect">
            <a:avLst/>
          </a:prstGeom>
        </p:spPr>
      </p:pic>
      <p:pic>
        <p:nvPicPr>
          <p:cNvPr id="22" name="Picture 21">
            <a:extLst>
              <a:ext uri="{FF2B5EF4-FFF2-40B4-BE49-F238E27FC236}">
                <a16:creationId xmlns:a16="http://schemas.microsoft.com/office/drawing/2014/main" id="{CC74AF6B-5777-4536-A949-2610DD405E45}"/>
              </a:ext>
            </a:extLst>
          </p:cNvPr>
          <p:cNvPicPr>
            <a:picLocks noChangeAspect="1"/>
          </p:cNvPicPr>
          <p:nvPr/>
        </p:nvPicPr>
        <p:blipFill>
          <a:blip r:embed="rId4"/>
          <a:stretch>
            <a:fillRect/>
          </a:stretch>
        </p:blipFill>
        <p:spPr>
          <a:xfrm>
            <a:off x="6719888" y="2747270"/>
            <a:ext cx="1657018" cy="1476374"/>
          </a:xfrm>
          <a:prstGeom prst="rect">
            <a:avLst/>
          </a:prstGeom>
        </p:spPr>
      </p:pic>
      <p:sp>
        <p:nvSpPr>
          <p:cNvPr id="23" name="TextBox 22">
            <a:extLst>
              <a:ext uri="{FF2B5EF4-FFF2-40B4-BE49-F238E27FC236}">
                <a16:creationId xmlns:a16="http://schemas.microsoft.com/office/drawing/2014/main" id="{0E0C4558-B960-4663-80A7-013F0EAD41B7}"/>
              </a:ext>
            </a:extLst>
          </p:cNvPr>
          <p:cNvSpPr txBox="1"/>
          <p:nvPr/>
        </p:nvSpPr>
        <p:spPr>
          <a:xfrm>
            <a:off x="2428709" y="1922625"/>
            <a:ext cx="1600200" cy="307777"/>
          </a:xfrm>
          <a:prstGeom prst="rect">
            <a:avLst/>
          </a:prstGeom>
          <a:noFill/>
        </p:spPr>
        <p:txBody>
          <a:bodyPr wrap="square" rtlCol="0">
            <a:spAutoFit/>
          </a:bodyPr>
          <a:lstStyle/>
          <a:p>
            <a:r>
              <a:rPr lang="en-US" b="1" dirty="0">
                <a:solidFill>
                  <a:srgbClr val="FFFF00"/>
                </a:solidFill>
              </a:rPr>
              <a:t>Flooded</a:t>
            </a:r>
          </a:p>
        </p:txBody>
      </p:sp>
      <p:sp>
        <p:nvSpPr>
          <p:cNvPr id="24" name="TextBox 23">
            <a:extLst>
              <a:ext uri="{FF2B5EF4-FFF2-40B4-BE49-F238E27FC236}">
                <a16:creationId xmlns:a16="http://schemas.microsoft.com/office/drawing/2014/main" id="{68E8A237-0CC5-4AB6-8380-30A0C8CAE673}"/>
              </a:ext>
            </a:extLst>
          </p:cNvPr>
          <p:cNvSpPr txBox="1"/>
          <p:nvPr/>
        </p:nvSpPr>
        <p:spPr>
          <a:xfrm>
            <a:off x="4408858" y="1922625"/>
            <a:ext cx="1690688" cy="307777"/>
          </a:xfrm>
          <a:prstGeom prst="rect">
            <a:avLst/>
          </a:prstGeom>
          <a:noFill/>
        </p:spPr>
        <p:txBody>
          <a:bodyPr wrap="square" rtlCol="0">
            <a:spAutoFit/>
          </a:bodyPr>
          <a:lstStyle/>
          <a:p>
            <a:r>
              <a:rPr lang="en-US" b="1" dirty="0">
                <a:solidFill>
                  <a:srgbClr val="FFFF00"/>
                </a:solidFill>
              </a:rPr>
              <a:t>Sealed lead acid</a:t>
            </a:r>
          </a:p>
        </p:txBody>
      </p:sp>
      <p:sp>
        <p:nvSpPr>
          <p:cNvPr id="25" name="TextBox 24">
            <a:extLst>
              <a:ext uri="{FF2B5EF4-FFF2-40B4-BE49-F238E27FC236}">
                <a16:creationId xmlns:a16="http://schemas.microsoft.com/office/drawing/2014/main" id="{E989A4E9-169B-4097-9BEA-65B6528668E9}"/>
              </a:ext>
            </a:extLst>
          </p:cNvPr>
          <p:cNvSpPr txBox="1"/>
          <p:nvPr/>
        </p:nvSpPr>
        <p:spPr>
          <a:xfrm>
            <a:off x="5029200" y="4223648"/>
            <a:ext cx="1371600" cy="307777"/>
          </a:xfrm>
          <a:prstGeom prst="rect">
            <a:avLst/>
          </a:prstGeom>
          <a:noFill/>
        </p:spPr>
        <p:txBody>
          <a:bodyPr wrap="square" rtlCol="0">
            <a:spAutoFit/>
          </a:bodyPr>
          <a:lstStyle/>
          <a:p>
            <a:r>
              <a:rPr lang="en-US" b="1" dirty="0">
                <a:solidFill>
                  <a:srgbClr val="FFFF00"/>
                </a:solidFill>
              </a:rPr>
              <a:t>AGM</a:t>
            </a:r>
          </a:p>
        </p:txBody>
      </p:sp>
      <p:sp>
        <p:nvSpPr>
          <p:cNvPr id="26" name="TextBox 25">
            <a:extLst>
              <a:ext uri="{FF2B5EF4-FFF2-40B4-BE49-F238E27FC236}">
                <a16:creationId xmlns:a16="http://schemas.microsoft.com/office/drawing/2014/main" id="{CC882BB6-4FAE-4900-9ED3-138781237EDA}"/>
              </a:ext>
            </a:extLst>
          </p:cNvPr>
          <p:cNvSpPr txBox="1"/>
          <p:nvPr/>
        </p:nvSpPr>
        <p:spPr>
          <a:xfrm>
            <a:off x="7315200" y="4223647"/>
            <a:ext cx="685800" cy="307777"/>
          </a:xfrm>
          <a:prstGeom prst="rect">
            <a:avLst/>
          </a:prstGeom>
          <a:noFill/>
        </p:spPr>
        <p:txBody>
          <a:bodyPr wrap="square" rtlCol="0">
            <a:spAutoFit/>
          </a:bodyPr>
          <a:lstStyle/>
          <a:p>
            <a:r>
              <a:rPr lang="en-US" b="1" dirty="0">
                <a:solidFill>
                  <a:srgbClr val="FFFF00"/>
                </a:solidFill>
              </a:rPr>
              <a:t>GEL</a:t>
            </a:r>
          </a:p>
        </p:txBody>
      </p:sp>
      <p:cxnSp>
        <p:nvCxnSpPr>
          <p:cNvPr id="28" name="Straight Arrow Connector 27">
            <a:extLst>
              <a:ext uri="{FF2B5EF4-FFF2-40B4-BE49-F238E27FC236}">
                <a16:creationId xmlns:a16="http://schemas.microsoft.com/office/drawing/2014/main" id="{DC93C798-B704-4924-9631-678919F94BBA}"/>
              </a:ext>
            </a:extLst>
          </p:cNvPr>
          <p:cNvCxnSpPr>
            <a:stCxn id="24" idx="2"/>
          </p:cNvCxnSpPr>
          <p:nvPr/>
        </p:nvCxnSpPr>
        <p:spPr>
          <a:xfrm flipH="1">
            <a:off x="5029200" y="2230400"/>
            <a:ext cx="225002" cy="51687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21BC62-CE54-41B3-AF6B-678A5BB6459F}"/>
              </a:ext>
            </a:extLst>
          </p:cNvPr>
          <p:cNvCxnSpPr>
            <a:stCxn id="24" idx="2"/>
            <a:endCxn id="22" idx="0"/>
          </p:cNvCxnSpPr>
          <p:nvPr/>
        </p:nvCxnSpPr>
        <p:spPr>
          <a:xfrm>
            <a:off x="5254204" y="2230400"/>
            <a:ext cx="2294195" cy="51687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2526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9DEA-A2E0-499C-ADAF-EFEB0C6144A8}"/>
              </a:ext>
            </a:extLst>
          </p:cNvPr>
          <p:cNvSpPr>
            <a:spLocks noGrp="1"/>
          </p:cNvSpPr>
          <p:nvPr>
            <p:ph type="title"/>
          </p:nvPr>
        </p:nvSpPr>
        <p:spPr/>
        <p:txBody>
          <a:bodyPr/>
          <a:lstStyle/>
          <a:p>
            <a:r>
              <a:rPr lang="en-US" b="1" dirty="0">
                <a:latin typeface="Garamond" panose="02020404030301010803" pitchFamily="18" charset="0"/>
              </a:rPr>
              <a:t>Lead acid types</a:t>
            </a:r>
          </a:p>
        </p:txBody>
      </p:sp>
      <p:sp>
        <p:nvSpPr>
          <p:cNvPr id="3" name="Content Placeholder 2">
            <a:extLst>
              <a:ext uri="{FF2B5EF4-FFF2-40B4-BE49-F238E27FC236}">
                <a16:creationId xmlns:a16="http://schemas.microsoft.com/office/drawing/2014/main" id="{D8C095CC-5B3D-4AD5-A28B-0759BC9B0FA6}"/>
              </a:ext>
            </a:extLst>
          </p:cNvPr>
          <p:cNvSpPr>
            <a:spLocks noGrp="1"/>
          </p:cNvSpPr>
          <p:nvPr>
            <p:ph idx="1"/>
          </p:nvPr>
        </p:nvSpPr>
        <p:spPr>
          <a:xfrm>
            <a:off x="699650" y="1832238"/>
            <a:ext cx="7396386" cy="3025511"/>
          </a:xfrm>
        </p:spPr>
        <p:txBody>
          <a:bodyPr/>
          <a:lstStyle/>
          <a:p>
            <a:r>
              <a:rPr lang="en-US" dirty="0">
                <a:solidFill>
                  <a:srgbClr val="FFFF00"/>
                </a:solidFill>
              </a:rPr>
              <a:t>Flooded lead acid batteries require three things that VRLA don’t:</a:t>
            </a:r>
          </a:p>
          <a:p>
            <a:pPr>
              <a:buFont typeface="+mj-lt"/>
              <a:buAutoNum type="arabicPeriod"/>
            </a:pPr>
            <a:r>
              <a:rPr lang="en-US" dirty="0"/>
              <a:t>Upright orientation to prevent electrolyte leakage.</a:t>
            </a:r>
          </a:p>
          <a:p>
            <a:pPr>
              <a:buFont typeface="+mj-lt"/>
              <a:buAutoNum type="arabicPeriod"/>
            </a:pPr>
            <a:r>
              <a:rPr lang="en-US" dirty="0"/>
              <a:t>Ventilated environment to diffuse gases created during cycling.</a:t>
            </a:r>
          </a:p>
          <a:p>
            <a:pPr>
              <a:buFont typeface="+mj-lt"/>
              <a:buAutoNum type="arabicPeriod"/>
            </a:pPr>
            <a:r>
              <a:rPr lang="en-US" dirty="0"/>
              <a:t>Routine maintenance of electrolyte</a:t>
            </a:r>
          </a:p>
          <a:p>
            <a:pPr>
              <a:buNone/>
            </a:pPr>
            <a:r>
              <a:rPr lang="en-US" dirty="0"/>
              <a:t>Due to these differences, the lower cost of flooded lead acid must be balanced against the added complexity and secondary costs.</a:t>
            </a:r>
            <a:br>
              <a:rPr lang="en-US" dirty="0">
                <a:solidFill>
                  <a:srgbClr val="FFFF00"/>
                </a:solidFill>
              </a:rPr>
            </a:br>
            <a:endParaRPr lang="en-US" dirty="0">
              <a:solidFill>
                <a:srgbClr val="FFFF00"/>
              </a:solidFill>
            </a:endParaRPr>
          </a:p>
          <a:p>
            <a:pPr>
              <a:buNone/>
            </a:pPr>
            <a:endParaRPr lang="en-US" dirty="0">
              <a:solidFill>
                <a:srgbClr val="FFFF00"/>
              </a:solidFill>
            </a:endParaRPr>
          </a:p>
        </p:txBody>
      </p:sp>
    </p:spTree>
    <p:extLst>
      <p:ext uri="{BB962C8B-B14F-4D97-AF65-F5344CB8AC3E}">
        <p14:creationId xmlns:p14="http://schemas.microsoft.com/office/powerpoint/2010/main" val="858553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9DEA-A2E0-499C-ADAF-EFEB0C6144A8}"/>
              </a:ext>
            </a:extLst>
          </p:cNvPr>
          <p:cNvSpPr>
            <a:spLocks noGrp="1"/>
          </p:cNvSpPr>
          <p:nvPr>
            <p:ph type="title"/>
          </p:nvPr>
        </p:nvSpPr>
        <p:spPr/>
        <p:txBody>
          <a:bodyPr/>
          <a:lstStyle/>
          <a:p>
            <a:r>
              <a:rPr lang="en-US" b="1" dirty="0">
                <a:latin typeface="Garamond" panose="02020404030301010803" pitchFamily="18" charset="0"/>
              </a:rPr>
              <a:t>Lead acid types</a:t>
            </a:r>
            <a:endParaRPr lang="en-US" dirty="0"/>
          </a:p>
        </p:txBody>
      </p:sp>
      <p:sp>
        <p:nvSpPr>
          <p:cNvPr id="3" name="Content Placeholder 2">
            <a:extLst>
              <a:ext uri="{FF2B5EF4-FFF2-40B4-BE49-F238E27FC236}">
                <a16:creationId xmlns:a16="http://schemas.microsoft.com/office/drawing/2014/main" id="{D8C095CC-5B3D-4AD5-A28B-0759BC9B0FA6}"/>
              </a:ext>
            </a:extLst>
          </p:cNvPr>
          <p:cNvSpPr>
            <a:spLocks noGrp="1"/>
          </p:cNvSpPr>
          <p:nvPr>
            <p:ph idx="1"/>
          </p:nvPr>
        </p:nvSpPr>
        <p:spPr/>
        <p:txBody>
          <a:bodyPr/>
          <a:lstStyle/>
          <a:p>
            <a:r>
              <a:rPr lang="en-US" b="1" dirty="0">
                <a:solidFill>
                  <a:srgbClr val="FFFF00"/>
                </a:solidFill>
              </a:rPr>
              <a:t>AGM:</a:t>
            </a:r>
            <a:r>
              <a:rPr lang="en-US" dirty="0">
                <a:solidFill>
                  <a:srgbClr val="FFFF00"/>
                </a:solidFill>
              </a:rPr>
              <a:t> </a:t>
            </a:r>
            <a:r>
              <a:rPr lang="en-US" dirty="0"/>
              <a:t>a glass matrix is used to contain the liquid electrolyte.</a:t>
            </a:r>
          </a:p>
          <a:p>
            <a:r>
              <a:rPr lang="en-US" b="1" dirty="0">
                <a:solidFill>
                  <a:srgbClr val="FFFF00"/>
                </a:solidFill>
              </a:rPr>
              <a:t>GEL:</a:t>
            </a:r>
            <a:r>
              <a:rPr lang="en-US" dirty="0">
                <a:solidFill>
                  <a:srgbClr val="FFFF00"/>
                </a:solidFill>
              </a:rPr>
              <a:t> </a:t>
            </a:r>
            <a:r>
              <a:rPr lang="en-US" dirty="0"/>
              <a:t>a thickening agent is added to turn the electrolyte from liquid to gel</a:t>
            </a:r>
            <a:br>
              <a:rPr lang="en-US" dirty="0">
                <a:solidFill>
                  <a:srgbClr val="FFFF00"/>
                </a:solidFill>
              </a:rPr>
            </a:br>
            <a:endParaRPr lang="en-US" dirty="0">
              <a:solidFill>
                <a:srgbClr val="FFFF00"/>
              </a:solidFill>
            </a:endParaRPr>
          </a:p>
          <a:p>
            <a:pPr>
              <a:buNone/>
            </a:pPr>
            <a:endParaRPr lang="en-US" dirty="0">
              <a:solidFill>
                <a:srgbClr val="FFFF00"/>
              </a:solidFill>
            </a:endParaRPr>
          </a:p>
        </p:txBody>
      </p:sp>
    </p:spTree>
    <p:extLst>
      <p:ext uri="{BB962C8B-B14F-4D97-AF65-F5344CB8AC3E}">
        <p14:creationId xmlns:p14="http://schemas.microsoft.com/office/powerpoint/2010/main" val="944637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735750"/>
            <a:ext cx="6019800" cy="1159800"/>
          </a:xfrm>
        </p:spPr>
        <p:txBody>
          <a:bodyPr/>
          <a:lstStyle/>
          <a:p>
            <a:r>
              <a:rPr lang="en-US" sz="4800" b="1" dirty="0">
                <a:latin typeface="Garamond" panose="02020404030301010803" pitchFamily="18" charset="0"/>
              </a:rPr>
              <a:t>FUEL CELL TYPES</a:t>
            </a:r>
          </a:p>
        </p:txBody>
      </p:sp>
      <p:sp>
        <p:nvSpPr>
          <p:cNvPr id="3" name="Subtitle 2"/>
          <p:cNvSpPr>
            <a:spLocks noGrp="1"/>
          </p:cNvSpPr>
          <p:nvPr>
            <p:ph type="subTitle" idx="1"/>
          </p:nvPr>
        </p:nvSpPr>
        <p:spPr/>
        <p:txBody>
          <a:bodyPr/>
          <a:lstStyle/>
          <a:p>
            <a:r>
              <a:rPr lang="en-US" sz="2000" dirty="0">
                <a:latin typeface="Garamond" panose="02020404030301010803" pitchFamily="18" charset="0"/>
              </a:rPr>
              <a:t>  1-Acid electrolyte fuel cell</a:t>
            </a:r>
          </a:p>
          <a:p>
            <a:r>
              <a:rPr lang="en-US" sz="2000" dirty="0">
                <a:latin typeface="Garamond" panose="02020404030301010803" pitchFamily="18" charset="0"/>
              </a:rPr>
              <a:t>  2-Alkaline electrolyte fuel cell </a:t>
            </a:r>
          </a:p>
        </p:txBody>
      </p:sp>
    </p:spTree>
    <p:extLst>
      <p:ext uri="{BB962C8B-B14F-4D97-AF65-F5344CB8AC3E}">
        <p14:creationId xmlns:p14="http://schemas.microsoft.com/office/powerpoint/2010/main" val="12079104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4CA0-10B2-4E02-B864-9D52337B6D75}"/>
              </a:ext>
            </a:extLst>
          </p:cNvPr>
          <p:cNvSpPr>
            <a:spLocks noGrp="1"/>
          </p:cNvSpPr>
          <p:nvPr>
            <p:ph type="title"/>
          </p:nvPr>
        </p:nvSpPr>
        <p:spPr/>
        <p:txBody>
          <a:bodyPr/>
          <a:lstStyle/>
          <a:p>
            <a:r>
              <a:rPr lang="en-US" b="1" dirty="0">
                <a:latin typeface="Garamond" panose="02020404030301010803" pitchFamily="18" charset="0"/>
              </a:rPr>
              <a:t>Comparison of Battery Technologies</a:t>
            </a:r>
          </a:p>
        </p:txBody>
      </p:sp>
      <p:pic>
        <p:nvPicPr>
          <p:cNvPr id="5" name="Picture 4">
            <a:extLst>
              <a:ext uri="{FF2B5EF4-FFF2-40B4-BE49-F238E27FC236}">
                <a16:creationId xmlns:a16="http://schemas.microsoft.com/office/drawing/2014/main" id="{630E33E0-D65E-4D10-9495-D17823F9BA6F}"/>
              </a:ext>
            </a:extLst>
          </p:cNvPr>
          <p:cNvPicPr>
            <a:picLocks noChangeAspect="1"/>
          </p:cNvPicPr>
          <p:nvPr/>
        </p:nvPicPr>
        <p:blipFill>
          <a:blip r:embed="rId2"/>
          <a:stretch>
            <a:fillRect/>
          </a:stretch>
        </p:blipFill>
        <p:spPr>
          <a:xfrm>
            <a:off x="2400301" y="1832238"/>
            <a:ext cx="4343401" cy="2913068"/>
          </a:xfrm>
          <a:prstGeom prst="rect">
            <a:avLst/>
          </a:prstGeom>
        </p:spPr>
      </p:pic>
    </p:spTree>
    <p:extLst>
      <p:ext uri="{BB962C8B-B14F-4D97-AF65-F5344CB8AC3E}">
        <p14:creationId xmlns:p14="http://schemas.microsoft.com/office/powerpoint/2010/main" val="421114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2D75C5-0747-4F65-8C3B-538229A7F0EF}"/>
              </a:ext>
            </a:extLst>
          </p:cNvPr>
          <p:cNvPicPr>
            <a:picLocks noChangeAspect="1"/>
          </p:cNvPicPr>
          <p:nvPr/>
        </p:nvPicPr>
        <p:blipFill>
          <a:blip r:embed="rId2"/>
          <a:stretch>
            <a:fillRect/>
          </a:stretch>
        </p:blipFill>
        <p:spPr>
          <a:xfrm>
            <a:off x="795569" y="209550"/>
            <a:ext cx="7552863" cy="4724400"/>
          </a:xfrm>
          <a:prstGeom prst="rect">
            <a:avLst/>
          </a:prstGeom>
        </p:spPr>
      </p:pic>
    </p:spTree>
    <p:extLst>
      <p:ext uri="{BB962C8B-B14F-4D97-AF65-F5344CB8AC3E}">
        <p14:creationId xmlns:p14="http://schemas.microsoft.com/office/powerpoint/2010/main" val="3913840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72F5-2B24-427C-B3DF-45ABDB1E8096}"/>
              </a:ext>
            </a:extLst>
          </p:cNvPr>
          <p:cNvSpPr>
            <a:spLocks noGrp="1"/>
          </p:cNvSpPr>
          <p:nvPr>
            <p:ph type="title"/>
          </p:nvPr>
        </p:nvSpPr>
        <p:spPr/>
        <p:txBody>
          <a:bodyPr/>
          <a:lstStyle/>
          <a:p>
            <a:r>
              <a:rPr lang="en-US" b="1" dirty="0">
                <a:latin typeface="Garamond" panose="02020404030301010803" pitchFamily="18" charset="0"/>
              </a:rPr>
              <a:t>Li ion battery</a:t>
            </a:r>
          </a:p>
        </p:txBody>
      </p:sp>
      <p:sp>
        <p:nvSpPr>
          <p:cNvPr id="3" name="Content Placeholder 2">
            <a:extLst>
              <a:ext uri="{FF2B5EF4-FFF2-40B4-BE49-F238E27FC236}">
                <a16:creationId xmlns:a16="http://schemas.microsoft.com/office/drawing/2014/main" id="{4E352030-B09E-4D72-91ED-62D119CD33B9}"/>
              </a:ext>
            </a:extLst>
          </p:cNvPr>
          <p:cNvSpPr>
            <a:spLocks noGrp="1"/>
          </p:cNvSpPr>
          <p:nvPr>
            <p:ph idx="1"/>
          </p:nvPr>
        </p:nvSpPr>
        <p:spPr/>
        <p:txBody>
          <a:bodyPr/>
          <a:lstStyle/>
          <a:p>
            <a:r>
              <a:rPr lang="en-US" b="1" dirty="0">
                <a:solidFill>
                  <a:srgbClr val="FFFF00"/>
                </a:solidFill>
              </a:rPr>
              <a:t>Advantages :</a:t>
            </a:r>
          </a:p>
          <a:p>
            <a:pPr marL="457200" indent="-457200">
              <a:buFont typeface="+mj-lt"/>
              <a:buAutoNum type="arabicPeriod"/>
            </a:pPr>
            <a:r>
              <a:rPr lang="en-US" dirty="0"/>
              <a:t>Light and small battery</a:t>
            </a:r>
          </a:p>
          <a:p>
            <a:pPr marL="457200" indent="-457200">
              <a:buFont typeface="+mj-lt"/>
              <a:buAutoNum type="arabicPeriod"/>
            </a:pPr>
            <a:r>
              <a:rPr lang="en-US" dirty="0"/>
              <a:t>High voltage, good specific capacity, good lifetime</a:t>
            </a:r>
          </a:p>
          <a:p>
            <a:r>
              <a:rPr lang="en-US" b="1" dirty="0">
                <a:solidFill>
                  <a:srgbClr val="FFFF00"/>
                </a:solidFill>
              </a:rPr>
              <a:t>Disadvantages:</a:t>
            </a:r>
          </a:p>
          <a:p>
            <a:pPr marL="457200" indent="-457200">
              <a:buFont typeface="+mj-lt"/>
              <a:buAutoNum type="arabicPeriod"/>
            </a:pPr>
            <a:r>
              <a:rPr lang="en-US" dirty="0"/>
              <a:t>More expensive than lead acid battery</a:t>
            </a:r>
          </a:p>
          <a:p>
            <a:pPr marL="457200" indent="-457200">
              <a:buFont typeface="+mj-lt"/>
              <a:buAutoNum type="arabicPeriod"/>
            </a:pPr>
            <a:r>
              <a:rPr lang="en-US" dirty="0"/>
              <a:t>Needs circuit breaker to avoid fire when (over charging or discharging)</a:t>
            </a:r>
          </a:p>
          <a:p>
            <a:pPr>
              <a:buNone/>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422890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72F5-2B24-427C-B3DF-45ABDB1E8096}"/>
              </a:ext>
            </a:extLst>
          </p:cNvPr>
          <p:cNvSpPr>
            <a:spLocks noGrp="1"/>
          </p:cNvSpPr>
          <p:nvPr>
            <p:ph type="title"/>
          </p:nvPr>
        </p:nvSpPr>
        <p:spPr/>
        <p:txBody>
          <a:bodyPr/>
          <a:lstStyle/>
          <a:p>
            <a:r>
              <a:rPr lang="en-US" b="1" dirty="0">
                <a:latin typeface="Garamond" panose="02020404030301010803" pitchFamily="18" charset="0"/>
              </a:rPr>
              <a:t>Lead acid battery</a:t>
            </a:r>
          </a:p>
        </p:txBody>
      </p:sp>
      <p:sp>
        <p:nvSpPr>
          <p:cNvPr id="3" name="Content Placeholder 2">
            <a:extLst>
              <a:ext uri="{FF2B5EF4-FFF2-40B4-BE49-F238E27FC236}">
                <a16:creationId xmlns:a16="http://schemas.microsoft.com/office/drawing/2014/main" id="{4E352030-B09E-4D72-91ED-62D119CD33B9}"/>
              </a:ext>
            </a:extLst>
          </p:cNvPr>
          <p:cNvSpPr>
            <a:spLocks noGrp="1"/>
          </p:cNvSpPr>
          <p:nvPr>
            <p:ph idx="1"/>
          </p:nvPr>
        </p:nvSpPr>
        <p:spPr/>
        <p:txBody>
          <a:bodyPr/>
          <a:lstStyle/>
          <a:p>
            <a:r>
              <a:rPr lang="en-US" b="1" dirty="0">
                <a:solidFill>
                  <a:srgbClr val="FFFF00"/>
                </a:solidFill>
              </a:rPr>
              <a:t>Advantages :</a:t>
            </a:r>
          </a:p>
          <a:p>
            <a:pPr marL="457200" indent="-457200">
              <a:buFont typeface="+mj-lt"/>
              <a:buAutoNum type="arabicPeriod"/>
            </a:pPr>
            <a:r>
              <a:rPr lang="en-US" dirty="0"/>
              <a:t>Relatively cheap to manufacture.</a:t>
            </a:r>
          </a:p>
          <a:p>
            <a:pPr marL="457200" indent="-457200">
              <a:buFont typeface="+mj-lt"/>
              <a:buAutoNum type="arabicPeriod"/>
            </a:pPr>
            <a:r>
              <a:rPr lang="en-US" dirty="0"/>
              <a:t>High tolerance of over charging or discharging.</a:t>
            </a:r>
          </a:p>
          <a:p>
            <a:r>
              <a:rPr lang="en-US" b="1" dirty="0">
                <a:solidFill>
                  <a:srgbClr val="FFFF00"/>
                </a:solidFill>
              </a:rPr>
              <a:t>Disadvantages:</a:t>
            </a:r>
          </a:p>
          <a:p>
            <a:pPr marL="457200" indent="-457200">
              <a:buFont typeface="+mj-lt"/>
              <a:buAutoNum type="arabicPeriod"/>
            </a:pPr>
            <a:r>
              <a:rPr lang="en-US" dirty="0"/>
              <a:t>Low energy density and specific energy density</a:t>
            </a:r>
          </a:p>
          <a:p>
            <a:pPr marL="457200" indent="-457200">
              <a:buFont typeface="+mj-lt"/>
              <a:buAutoNum type="arabicPeriod"/>
            </a:pPr>
            <a:r>
              <a:rPr lang="en-US" dirty="0"/>
              <a:t>Fails after a few years use lifespan</a:t>
            </a:r>
          </a:p>
          <a:p>
            <a:pPr marL="457200" indent="-457200">
              <a:buFont typeface="+mj-lt"/>
              <a:buAutoNum type="arabicPeriod"/>
            </a:pPr>
            <a:r>
              <a:rPr lang="en-US" dirty="0"/>
              <a:t>Lead is not environmentally friendly </a:t>
            </a:r>
          </a:p>
          <a:p>
            <a:pPr marL="457200" indent="-457200">
              <a:buFont typeface="+mj-lt"/>
              <a:buAutoNum type="arabicPeriod"/>
            </a:pPr>
            <a:endParaRPr lang="en-US" dirty="0"/>
          </a:p>
        </p:txBody>
      </p:sp>
    </p:spTree>
    <p:extLst>
      <p:ext uri="{BB962C8B-B14F-4D97-AF65-F5344CB8AC3E}">
        <p14:creationId xmlns:p14="http://schemas.microsoft.com/office/powerpoint/2010/main" val="2317612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AE05-CBEA-4FF6-A48A-202331615A24}"/>
              </a:ext>
            </a:extLst>
          </p:cNvPr>
          <p:cNvSpPr>
            <a:spLocks noGrp="1"/>
          </p:cNvSpPr>
          <p:nvPr>
            <p:ph type="title"/>
          </p:nvPr>
        </p:nvSpPr>
        <p:spPr>
          <a:xfrm>
            <a:off x="699650" y="113080"/>
            <a:ext cx="7377550" cy="701062"/>
          </a:xfrm>
        </p:spPr>
        <p:txBody>
          <a:bodyPr/>
          <a:lstStyle/>
          <a:p>
            <a:r>
              <a:rPr lang="en-US" b="1" dirty="0">
                <a:latin typeface="Garamond" panose="02020404030301010803" pitchFamily="18" charset="0"/>
              </a:rPr>
              <a:t>Design Procedures for lead acid</a:t>
            </a:r>
          </a:p>
        </p:txBody>
      </p:sp>
      <p:sp>
        <p:nvSpPr>
          <p:cNvPr id="3" name="Content Placeholder 2">
            <a:extLst>
              <a:ext uri="{FF2B5EF4-FFF2-40B4-BE49-F238E27FC236}">
                <a16:creationId xmlns:a16="http://schemas.microsoft.com/office/drawing/2014/main" id="{B6519BF2-033F-41B2-B058-5F5CDA4ACEB4}"/>
              </a:ext>
            </a:extLst>
          </p:cNvPr>
          <p:cNvSpPr>
            <a:spLocks noGrp="1"/>
          </p:cNvSpPr>
          <p:nvPr>
            <p:ph idx="1"/>
          </p:nvPr>
        </p:nvSpPr>
        <p:spPr>
          <a:xfrm>
            <a:off x="699650" y="1123950"/>
            <a:ext cx="7148950" cy="3733799"/>
          </a:xfrm>
        </p:spPr>
        <p:txBody>
          <a:bodyPr/>
          <a:lstStyle/>
          <a:p>
            <a:pPr marL="457200" indent="-457200">
              <a:buFont typeface="+mj-lt"/>
              <a:buAutoNum type="arabicPeriod"/>
            </a:pPr>
            <a:r>
              <a:rPr lang="en-US" dirty="0"/>
              <a:t>Calculating load </a:t>
            </a:r>
            <a:endParaRPr lang="ar-EG" dirty="0"/>
          </a:p>
          <a:p>
            <a:pPr marL="457200" indent="-457200">
              <a:buFont typeface="+mj-lt"/>
              <a:buAutoNum type="arabicPeriod"/>
            </a:pPr>
            <a:r>
              <a:rPr lang="en-US" dirty="0"/>
              <a:t>Days of Autonomy</a:t>
            </a:r>
          </a:p>
          <a:p>
            <a:pPr marL="457200" indent="-457200">
              <a:buFont typeface="+mj-lt"/>
              <a:buAutoNum type="arabicPeriod"/>
            </a:pPr>
            <a:r>
              <a:rPr lang="en-US" dirty="0"/>
              <a:t>Depth of discharge</a:t>
            </a:r>
          </a:p>
          <a:p>
            <a:pPr marL="457200" indent="-457200">
              <a:buFont typeface="+mj-lt"/>
              <a:buAutoNum type="arabicPeriod"/>
            </a:pPr>
            <a:r>
              <a:rPr lang="en-US" dirty="0"/>
              <a:t>Temperature factor</a:t>
            </a:r>
          </a:p>
          <a:p>
            <a:pPr marL="457200" indent="-457200">
              <a:buFont typeface="+mj-lt"/>
              <a:buAutoNum type="arabicPeriod"/>
            </a:pPr>
            <a:r>
              <a:rPr lang="en-US" dirty="0"/>
              <a:t>Nominal battery voltage </a:t>
            </a:r>
          </a:p>
        </p:txBody>
      </p:sp>
      <p:pic>
        <p:nvPicPr>
          <p:cNvPr id="5" name="Picture 4">
            <a:extLst>
              <a:ext uri="{FF2B5EF4-FFF2-40B4-BE49-F238E27FC236}">
                <a16:creationId xmlns:a16="http://schemas.microsoft.com/office/drawing/2014/main" id="{BBE693D1-F1AC-42B6-9C1E-D397CE263F38}"/>
              </a:ext>
            </a:extLst>
          </p:cNvPr>
          <p:cNvPicPr>
            <a:picLocks noChangeAspect="1"/>
          </p:cNvPicPr>
          <p:nvPr/>
        </p:nvPicPr>
        <p:blipFill>
          <a:blip r:embed="rId2"/>
          <a:stretch>
            <a:fillRect/>
          </a:stretch>
        </p:blipFill>
        <p:spPr>
          <a:xfrm>
            <a:off x="4419601" y="1628284"/>
            <a:ext cx="4486901" cy="3515216"/>
          </a:xfrm>
          <a:prstGeom prst="rect">
            <a:avLst/>
          </a:prstGeom>
        </p:spPr>
      </p:pic>
      <p:pic>
        <p:nvPicPr>
          <p:cNvPr id="7" name="Picture 6">
            <a:extLst>
              <a:ext uri="{FF2B5EF4-FFF2-40B4-BE49-F238E27FC236}">
                <a16:creationId xmlns:a16="http://schemas.microsoft.com/office/drawing/2014/main" id="{D77B2085-AA29-4456-B80F-12B602103E59}"/>
              </a:ext>
            </a:extLst>
          </p:cNvPr>
          <p:cNvPicPr>
            <a:picLocks noChangeAspect="1"/>
          </p:cNvPicPr>
          <p:nvPr/>
        </p:nvPicPr>
        <p:blipFill>
          <a:blip r:embed="rId3"/>
          <a:stretch>
            <a:fillRect/>
          </a:stretch>
        </p:blipFill>
        <p:spPr>
          <a:xfrm>
            <a:off x="4774646" y="1123950"/>
            <a:ext cx="3776806" cy="4098642"/>
          </a:xfrm>
          <a:prstGeom prst="rect">
            <a:avLst/>
          </a:prstGeom>
        </p:spPr>
      </p:pic>
    </p:spTree>
    <p:extLst>
      <p:ext uri="{BB962C8B-B14F-4D97-AF65-F5344CB8AC3E}">
        <p14:creationId xmlns:p14="http://schemas.microsoft.com/office/powerpoint/2010/main" val="34943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BB03-E8FF-4F9F-81EC-873EDC9C3319}"/>
              </a:ext>
            </a:extLst>
          </p:cNvPr>
          <p:cNvSpPr>
            <a:spLocks noGrp="1"/>
          </p:cNvSpPr>
          <p:nvPr>
            <p:ph type="title"/>
          </p:nvPr>
        </p:nvSpPr>
        <p:spPr>
          <a:xfrm>
            <a:off x="762000" y="85378"/>
            <a:ext cx="7010400" cy="853462"/>
          </a:xfrm>
        </p:spPr>
        <p:txBody>
          <a:bodyPr/>
          <a:lstStyle/>
          <a:p>
            <a:r>
              <a:rPr lang="en-US" b="1" dirty="0">
                <a:latin typeface="Garamond" panose="02020404030301010803" pitchFamily="18" charset="0"/>
              </a:rPr>
              <a:t>MATLAB Code</a:t>
            </a:r>
          </a:p>
        </p:txBody>
      </p:sp>
      <p:pic>
        <p:nvPicPr>
          <p:cNvPr id="5" name="Picture 4">
            <a:extLst>
              <a:ext uri="{FF2B5EF4-FFF2-40B4-BE49-F238E27FC236}">
                <a16:creationId xmlns:a16="http://schemas.microsoft.com/office/drawing/2014/main" id="{826AD782-3A49-4A58-9ED4-FF691A1F9938}"/>
              </a:ext>
            </a:extLst>
          </p:cNvPr>
          <p:cNvPicPr>
            <a:picLocks noChangeAspect="1"/>
          </p:cNvPicPr>
          <p:nvPr/>
        </p:nvPicPr>
        <p:blipFill>
          <a:blip r:embed="rId2"/>
          <a:stretch>
            <a:fillRect/>
          </a:stretch>
        </p:blipFill>
        <p:spPr>
          <a:xfrm>
            <a:off x="480442" y="991040"/>
            <a:ext cx="8183117" cy="3895195"/>
          </a:xfrm>
          <a:prstGeom prst="rect">
            <a:avLst/>
          </a:prstGeom>
        </p:spPr>
      </p:pic>
    </p:spTree>
    <p:extLst>
      <p:ext uri="{BB962C8B-B14F-4D97-AF65-F5344CB8AC3E}">
        <p14:creationId xmlns:p14="http://schemas.microsoft.com/office/powerpoint/2010/main" val="500890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E5DC-8100-4022-BB17-AD14754389E6}"/>
              </a:ext>
            </a:extLst>
          </p:cNvPr>
          <p:cNvSpPr>
            <a:spLocks noGrp="1"/>
          </p:cNvSpPr>
          <p:nvPr>
            <p:ph type="title"/>
          </p:nvPr>
        </p:nvSpPr>
        <p:spPr>
          <a:xfrm>
            <a:off x="701422" y="133350"/>
            <a:ext cx="7010400" cy="777262"/>
          </a:xfrm>
        </p:spPr>
        <p:txBody>
          <a:bodyPr/>
          <a:lstStyle/>
          <a:p>
            <a:r>
              <a:rPr lang="en-US" b="1" dirty="0">
                <a:latin typeface="Aldhabi" panose="01000000000000000000" pitchFamily="2" charset="-78"/>
                <a:cs typeface="Aldhabi" panose="01000000000000000000" pitchFamily="2" charset="-78"/>
              </a:rPr>
              <a:t>Results</a:t>
            </a:r>
          </a:p>
        </p:txBody>
      </p:sp>
      <p:pic>
        <p:nvPicPr>
          <p:cNvPr id="7" name="Picture 6">
            <a:extLst>
              <a:ext uri="{FF2B5EF4-FFF2-40B4-BE49-F238E27FC236}">
                <a16:creationId xmlns:a16="http://schemas.microsoft.com/office/drawing/2014/main" id="{36E47018-95D5-4804-8879-EB2139264EB4}"/>
              </a:ext>
            </a:extLst>
          </p:cNvPr>
          <p:cNvPicPr>
            <a:picLocks noChangeAspect="1"/>
          </p:cNvPicPr>
          <p:nvPr/>
        </p:nvPicPr>
        <p:blipFill>
          <a:blip r:embed="rId2"/>
          <a:stretch>
            <a:fillRect/>
          </a:stretch>
        </p:blipFill>
        <p:spPr>
          <a:xfrm>
            <a:off x="304800" y="1009432"/>
            <a:ext cx="3657600" cy="3391118"/>
          </a:xfrm>
          <a:prstGeom prst="rect">
            <a:avLst/>
          </a:prstGeom>
        </p:spPr>
      </p:pic>
      <p:pic>
        <p:nvPicPr>
          <p:cNvPr id="9" name="Picture 8">
            <a:extLst>
              <a:ext uri="{FF2B5EF4-FFF2-40B4-BE49-F238E27FC236}">
                <a16:creationId xmlns:a16="http://schemas.microsoft.com/office/drawing/2014/main" id="{5F3CE9F7-6720-46C8-99E1-32D531982ACE}"/>
              </a:ext>
            </a:extLst>
          </p:cNvPr>
          <p:cNvPicPr>
            <a:picLocks noChangeAspect="1"/>
          </p:cNvPicPr>
          <p:nvPr/>
        </p:nvPicPr>
        <p:blipFill>
          <a:blip r:embed="rId3"/>
          <a:stretch>
            <a:fillRect/>
          </a:stretch>
        </p:blipFill>
        <p:spPr>
          <a:xfrm>
            <a:off x="4419600" y="910613"/>
            <a:ext cx="4552358" cy="3718538"/>
          </a:xfrm>
          <a:prstGeom prst="rect">
            <a:avLst/>
          </a:prstGeom>
        </p:spPr>
      </p:pic>
      <p:sp>
        <p:nvSpPr>
          <p:cNvPr id="10" name="TextBox 9">
            <a:extLst>
              <a:ext uri="{FF2B5EF4-FFF2-40B4-BE49-F238E27FC236}">
                <a16:creationId xmlns:a16="http://schemas.microsoft.com/office/drawing/2014/main" id="{A6F05F83-C475-4BC8-A537-1ED639BB186D}"/>
              </a:ext>
            </a:extLst>
          </p:cNvPr>
          <p:cNvSpPr txBox="1"/>
          <p:nvPr/>
        </p:nvSpPr>
        <p:spPr>
          <a:xfrm>
            <a:off x="1447800" y="4478550"/>
            <a:ext cx="914400" cy="307777"/>
          </a:xfrm>
          <a:prstGeom prst="rect">
            <a:avLst/>
          </a:prstGeom>
          <a:noFill/>
        </p:spPr>
        <p:txBody>
          <a:bodyPr wrap="square" rtlCol="0">
            <a:spAutoFit/>
          </a:bodyPr>
          <a:lstStyle/>
          <a:p>
            <a:r>
              <a:rPr lang="en-US" dirty="0">
                <a:solidFill>
                  <a:srgbClr val="FF0000"/>
                </a:solidFill>
              </a:rPr>
              <a:t>MATLAB</a:t>
            </a:r>
          </a:p>
        </p:txBody>
      </p:sp>
      <p:sp>
        <p:nvSpPr>
          <p:cNvPr id="11" name="TextBox 10">
            <a:extLst>
              <a:ext uri="{FF2B5EF4-FFF2-40B4-BE49-F238E27FC236}">
                <a16:creationId xmlns:a16="http://schemas.microsoft.com/office/drawing/2014/main" id="{BFF1E90B-8FB3-4DED-A0E2-836DF5E9AC58}"/>
              </a:ext>
            </a:extLst>
          </p:cNvPr>
          <p:cNvSpPr txBox="1"/>
          <p:nvPr/>
        </p:nvSpPr>
        <p:spPr>
          <a:xfrm>
            <a:off x="6553200" y="4632438"/>
            <a:ext cx="834278" cy="307777"/>
          </a:xfrm>
          <a:prstGeom prst="rect">
            <a:avLst/>
          </a:prstGeom>
          <a:noFill/>
        </p:spPr>
        <p:txBody>
          <a:bodyPr wrap="square" rtlCol="0">
            <a:spAutoFit/>
          </a:bodyPr>
          <a:lstStyle/>
          <a:p>
            <a:r>
              <a:rPr lang="en-US" dirty="0">
                <a:solidFill>
                  <a:srgbClr val="FF0000"/>
                </a:solidFill>
              </a:rPr>
              <a:t>CASE</a:t>
            </a:r>
          </a:p>
        </p:txBody>
      </p:sp>
    </p:spTree>
    <p:extLst>
      <p:ext uri="{BB962C8B-B14F-4D97-AF65-F5344CB8AC3E}">
        <p14:creationId xmlns:p14="http://schemas.microsoft.com/office/powerpoint/2010/main" val="1295191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ctrTitle"/>
          </p:nvPr>
        </p:nvSpPr>
        <p:spPr>
          <a:xfrm>
            <a:off x="2233200" y="1793700"/>
            <a:ext cx="6830400" cy="1425600"/>
          </a:xfrm>
          <a:prstGeom prst="rect">
            <a:avLst/>
          </a:prstGeom>
          <a:noFill/>
          <a:ln>
            <a:noFill/>
          </a:ln>
        </p:spPr>
        <p:txBody>
          <a:bodyPr wrap="square" lIns="91425" tIns="91425" rIns="91425" bIns="91425" anchor="b" anchorCtr="0">
            <a:noAutofit/>
          </a:bodyPr>
          <a:lstStyle/>
          <a:p>
            <a:pPr indent="-228600" algn="ctr"/>
            <a:r>
              <a:rPr lang="en-US" sz="4300" b="1" dirty="0">
                <a:latin typeface="Garamond"/>
                <a:ea typeface="Garamond"/>
                <a:cs typeface="Garamond"/>
                <a:sym typeface="Garamond"/>
              </a:rPr>
              <a:t>PROPULSION SYSTEM (MOTOR)</a:t>
            </a:r>
          </a:p>
        </p:txBody>
      </p:sp>
      <p:sp>
        <p:nvSpPr>
          <p:cNvPr id="840" name="Shape 840"/>
          <p:cNvSpPr txBox="1"/>
          <p:nvPr/>
        </p:nvSpPr>
        <p:spPr>
          <a:xfrm>
            <a:off x="1066800" y="1935599"/>
            <a:ext cx="1066800" cy="1169700"/>
          </a:xfrm>
          <a:prstGeom prst="rect">
            <a:avLst/>
          </a:prstGeom>
          <a:noFill/>
          <a:ln>
            <a:noFill/>
          </a:ln>
        </p:spPr>
        <p:txBody>
          <a:bodyPr wrap="square" lIns="91425" tIns="45700" rIns="91425" bIns="45700" anchor="t" anchorCtr="0">
            <a:noAutofit/>
          </a:bodyPr>
          <a:lstStyle/>
          <a:p>
            <a:pPr indent="-444500">
              <a:buClr>
                <a:srgbClr val="1C405D"/>
              </a:buClr>
              <a:buSzPts val="7000"/>
            </a:pPr>
            <a:r>
              <a:rPr lang="en-US" sz="7000" b="1" dirty="0">
                <a:solidFill>
                  <a:srgbClr val="1C405D"/>
                </a:solidFill>
                <a:latin typeface="Garamond"/>
                <a:ea typeface="Garamond"/>
                <a:cs typeface="Garamond"/>
                <a:sym typeface="Garamond"/>
              </a:rPr>
              <a:t>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i="1">
                <a:latin typeface="Garamond"/>
                <a:ea typeface="Garamond"/>
                <a:cs typeface="Garamond"/>
                <a:sym typeface="Garamond"/>
              </a:rPr>
              <a:t>INTRODUCTION</a:t>
            </a:r>
          </a:p>
        </p:txBody>
      </p:sp>
      <p:sp>
        <p:nvSpPr>
          <p:cNvPr id="846" name="Shape 846"/>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dirty="0"/>
              <a:t> We should know that Our Lab Model Propulsion system </a:t>
            </a:r>
            <a:r>
              <a:rPr lang="en-US" dirty="0">
                <a:solidFill>
                  <a:srgbClr val="FFFF00"/>
                </a:solidFill>
              </a:rPr>
              <a:t>completely different</a:t>
            </a:r>
            <a:r>
              <a:rPr lang="en-US" dirty="0"/>
              <a:t> from Ships Propulsion Systems. (in Size, Function and Components )</a:t>
            </a:r>
          </a:p>
          <a:p>
            <a:pPr indent="0"/>
            <a:r>
              <a:rPr lang="en-US" dirty="0"/>
              <a:t>We will discuss quickly Ships Propulsion Systems Types then begin with our Model System.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i="1">
                <a:latin typeface="Garamond"/>
                <a:ea typeface="Garamond"/>
                <a:cs typeface="Garamond"/>
                <a:sym typeface="Garamond"/>
              </a:rPr>
              <a:t>INTRODUCTION</a:t>
            </a:r>
          </a:p>
        </p:txBody>
      </p:sp>
      <p:sp>
        <p:nvSpPr>
          <p:cNvPr id="852" name="Shape 852"/>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a:t>Today ship propulsion is not just about successful movement of the ship in the water. It also includes using the best mode of propulsion to ensure a better safety standard for the marine ecosystem along with cost efficiency.</a:t>
            </a:r>
          </a:p>
          <a:p>
            <a:pPr indent="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aramond" panose="02020404030301010803" pitchFamily="18" charset="0"/>
              </a:rPr>
              <a:t>Acid electrolyte fuel cell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76352"/>
            <a:ext cx="7606150" cy="3581663"/>
          </a:xfrm>
        </p:spPr>
      </p:pic>
    </p:spTree>
    <p:extLst>
      <p:ext uri="{BB962C8B-B14F-4D97-AF65-F5344CB8AC3E}">
        <p14:creationId xmlns:p14="http://schemas.microsoft.com/office/powerpoint/2010/main" val="1693895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Shape 857"/>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a:latin typeface="Garamond"/>
                <a:ea typeface="Garamond"/>
                <a:cs typeface="Garamond"/>
                <a:sym typeface="Garamond"/>
              </a:rPr>
              <a:t>SHIPS PROPULSION SYSTEM TYPES</a:t>
            </a:r>
          </a:p>
        </p:txBody>
      </p:sp>
      <p:sp>
        <p:nvSpPr>
          <p:cNvPr id="858" name="Shape 858"/>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b="1"/>
              <a:t>Diesel Propulsion</a:t>
            </a:r>
          </a:p>
          <a:p>
            <a:pPr indent="0"/>
            <a:r>
              <a:rPr lang="en-US" b="1"/>
              <a:t>Wind Propulsion</a:t>
            </a:r>
          </a:p>
          <a:p>
            <a:pPr indent="0"/>
            <a:r>
              <a:rPr lang="en-US" b="1"/>
              <a:t>Nuclear Propulsion</a:t>
            </a:r>
          </a:p>
          <a:p>
            <a:pPr indent="0"/>
            <a:r>
              <a:rPr lang="en-US" b="1"/>
              <a:t>Gas Turbine Propulsion</a:t>
            </a:r>
          </a:p>
          <a:p>
            <a:pPr indent="0"/>
            <a:r>
              <a:rPr lang="en-US" b="1"/>
              <a:t>Biodiesel Fuel Propulsion</a:t>
            </a:r>
          </a:p>
          <a:p>
            <a:pPr indent="0"/>
            <a:r>
              <a:rPr lang="en-US" b="1"/>
              <a:t>Steam Turbine Propulsion</a:t>
            </a:r>
          </a:p>
          <a:p>
            <a:pPr indent="0"/>
            <a:r>
              <a:rPr lang="en-US" b="1"/>
              <a:t>Diesel-Electric Propulsion - </a:t>
            </a:r>
            <a:r>
              <a:rPr lang="en-US"/>
              <a:t>ABB XO2100</a:t>
            </a:r>
          </a:p>
          <a:p>
            <a:pPr indent="0"/>
            <a:r>
              <a:rPr lang="en-US" b="1"/>
              <a:t>Water-Jet Propulsion</a:t>
            </a:r>
          </a:p>
          <a:p>
            <a:pPr indent="0">
              <a:buNone/>
            </a:pPr>
            <a:endParaRPr b="1"/>
          </a:p>
          <a:p>
            <a:pPr indent="0">
              <a:buNone/>
            </a:pPr>
            <a:endParaRPr/>
          </a:p>
        </p:txBody>
      </p:sp>
      <p:pic>
        <p:nvPicPr>
          <p:cNvPr id="859" name="Shape 859"/>
          <p:cNvPicPr preferRelativeResize="0"/>
          <p:nvPr/>
        </p:nvPicPr>
        <p:blipFill rotWithShape="1">
          <a:blip r:embed="rId3">
            <a:alphaModFix/>
          </a:blip>
          <a:srcRect/>
          <a:stretch/>
        </p:blipFill>
        <p:spPr>
          <a:xfrm>
            <a:off x="1680401" y="996434"/>
            <a:ext cx="5597859" cy="3470673"/>
          </a:xfrm>
          <a:prstGeom prst="rect">
            <a:avLst/>
          </a:prstGeom>
          <a:noFill/>
          <a:ln>
            <a:noFill/>
          </a:ln>
        </p:spPr>
      </p:pic>
      <p:pic>
        <p:nvPicPr>
          <p:cNvPr id="860" name="Shape 860"/>
          <p:cNvPicPr preferRelativeResize="0"/>
          <p:nvPr/>
        </p:nvPicPr>
        <p:blipFill rotWithShape="1">
          <a:blip r:embed="rId4">
            <a:alphaModFix/>
          </a:blip>
          <a:srcRect/>
          <a:stretch/>
        </p:blipFill>
        <p:spPr>
          <a:xfrm>
            <a:off x="1143002" y="516214"/>
            <a:ext cx="6461443" cy="4445576"/>
          </a:xfrm>
          <a:prstGeom prst="rect">
            <a:avLst/>
          </a:prstGeom>
          <a:noFill/>
          <a:ln>
            <a:noFill/>
          </a:ln>
        </p:spPr>
      </p:pic>
      <p:pic>
        <p:nvPicPr>
          <p:cNvPr id="861" name="Shape 861"/>
          <p:cNvPicPr preferRelativeResize="0"/>
          <p:nvPr/>
        </p:nvPicPr>
        <p:blipFill rotWithShape="1">
          <a:blip r:embed="rId5">
            <a:alphaModFix/>
          </a:blip>
          <a:srcRect/>
          <a:stretch/>
        </p:blipFill>
        <p:spPr>
          <a:xfrm>
            <a:off x="152399" y="325537"/>
            <a:ext cx="8846761" cy="4457938"/>
          </a:xfrm>
          <a:prstGeom prst="rect">
            <a:avLst/>
          </a:prstGeom>
          <a:noFill/>
          <a:ln>
            <a:noFill/>
          </a:ln>
        </p:spPr>
      </p:pic>
      <p:pic>
        <p:nvPicPr>
          <p:cNvPr id="862" name="Shape 862"/>
          <p:cNvPicPr preferRelativeResize="0"/>
          <p:nvPr/>
        </p:nvPicPr>
        <p:blipFill rotWithShape="1">
          <a:blip r:embed="rId6">
            <a:alphaModFix/>
          </a:blip>
          <a:srcRect/>
          <a:stretch/>
        </p:blipFill>
        <p:spPr>
          <a:xfrm>
            <a:off x="2225089" y="429578"/>
            <a:ext cx="4701385" cy="4375376"/>
          </a:xfrm>
          <a:prstGeom prst="rect">
            <a:avLst/>
          </a:prstGeom>
          <a:noFill/>
          <a:ln>
            <a:noFill/>
          </a:ln>
        </p:spPr>
      </p:pic>
      <p:pic>
        <p:nvPicPr>
          <p:cNvPr id="863" name="Shape 863"/>
          <p:cNvPicPr preferRelativeResize="0"/>
          <p:nvPr/>
        </p:nvPicPr>
        <p:blipFill rotWithShape="1">
          <a:blip r:embed="rId7">
            <a:alphaModFix/>
          </a:blip>
          <a:srcRect/>
          <a:stretch/>
        </p:blipFill>
        <p:spPr>
          <a:xfrm>
            <a:off x="1517306" y="516216"/>
            <a:ext cx="5924044" cy="4045689"/>
          </a:xfrm>
          <a:prstGeom prst="rect">
            <a:avLst/>
          </a:prstGeom>
          <a:noFill/>
          <a:ln>
            <a:noFill/>
          </a:ln>
        </p:spPr>
      </p:pic>
      <p:pic>
        <p:nvPicPr>
          <p:cNvPr id="864" name="Shape 864"/>
          <p:cNvPicPr preferRelativeResize="0"/>
          <p:nvPr/>
        </p:nvPicPr>
        <p:blipFill rotWithShape="1">
          <a:blip r:embed="rId8">
            <a:alphaModFix/>
          </a:blip>
          <a:srcRect/>
          <a:stretch/>
        </p:blipFill>
        <p:spPr>
          <a:xfrm>
            <a:off x="1143002" y="691539"/>
            <a:ext cx="6435549" cy="34166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57"/>
                                        </p:tgtEl>
                                      </p:cBhvr>
                                    </p:animEffect>
                                    <p:set>
                                      <p:cBhvr>
                                        <p:cTn id="7" dur="1" fill="hold">
                                          <p:stCondLst>
                                            <p:cond delay="500"/>
                                          </p:stCondLst>
                                        </p:cTn>
                                        <p:tgtEl>
                                          <p:spTgt spid="8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58">
                                            <p:txEl>
                                              <p:pRg st="0" end="0"/>
                                            </p:txEl>
                                          </p:spTgt>
                                        </p:tgtEl>
                                      </p:cBhvr>
                                    </p:animEffect>
                                    <p:set>
                                      <p:cBhvr>
                                        <p:cTn id="12" dur="1" fill="hold">
                                          <p:stCondLst>
                                            <p:cond delay="500"/>
                                          </p:stCondLst>
                                        </p:cTn>
                                        <p:tgtEl>
                                          <p:spTgt spid="858">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58">
                                            <p:txEl>
                                              <p:pRg st="1" end="1"/>
                                            </p:txEl>
                                          </p:spTgt>
                                        </p:tgtEl>
                                      </p:cBhvr>
                                    </p:animEffect>
                                    <p:set>
                                      <p:cBhvr>
                                        <p:cTn id="17" dur="1" fill="hold">
                                          <p:stCondLst>
                                            <p:cond delay="500"/>
                                          </p:stCondLst>
                                        </p:cTn>
                                        <p:tgtEl>
                                          <p:spTgt spid="858">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58">
                                            <p:txEl>
                                              <p:pRg st="2" end="2"/>
                                            </p:txEl>
                                          </p:spTgt>
                                        </p:tgtEl>
                                      </p:cBhvr>
                                    </p:animEffect>
                                    <p:set>
                                      <p:cBhvr>
                                        <p:cTn id="22" dur="1" fill="hold">
                                          <p:stCondLst>
                                            <p:cond delay="500"/>
                                          </p:stCondLst>
                                        </p:cTn>
                                        <p:tgtEl>
                                          <p:spTgt spid="858">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58">
                                            <p:txEl>
                                              <p:pRg st="3" end="3"/>
                                            </p:txEl>
                                          </p:spTgt>
                                        </p:tgtEl>
                                      </p:cBhvr>
                                    </p:animEffect>
                                    <p:set>
                                      <p:cBhvr>
                                        <p:cTn id="27" dur="1" fill="hold">
                                          <p:stCondLst>
                                            <p:cond delay="500"/>
                                          </p:stCondLst>
                                        </p:cTn>
                                        <p:tgtEl>
                                          <p:spTgt spid="858">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58">
                                            <p:txEl>
                                              <p:pRg st="4" end="4"/>
                                            </p:txEl>
                                          </p:spTgt>
                                        </p:tgtEl>
                                      </p:cBhvr>
                                    </p:animEffect>
                                    <p:set>
                                      <p:cBhvr>
                                        <p:cTn id="32" dur="1" fill="hold">
                                          <p:stCondLst>
                                            <p:cond delay="500"/>
                                          </p:stCondLst>
                                        </p:cTn>
                                        <p:tgtEl>
                                          <p:spTgt spid="858">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58">
                                            <p:txEl>
                                              <p:pRg st="5" end="5"/>
                                            </p:txEl>
                                          </p:spTgt>
                                        </p:tgtEl>
                                      </p:cBhvr>
                                    </p:animEffect>
                                    <p:set>
                                      <p:cBhvr>
                                        <p:cTn id="37" dur="1" fill="hold">
                                          <p:stCondLst>
                                            <p:cond delay="500"/>
                                          </p:stCondLst>
                                        </p:cTn>
                                        <p:tgtEl>
                                          <p:spTgt spid="858">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858">
                                            <p:txEl>
                                              <p:pRg st="6" end="6"/>
                                            </p:txEl>
                                          </p:spTgt>
                                        </p:tgtEl>
                                      </p:cBhvr>
                                    </p:animEffect>
                                    <p:set>
                                      <p:cBhvr>
                                        <p:cTn id="42" dur="1" fill="hold">
                                          <p:stCondLst>
                                            <p:cond delay="500"/>
                                          </p:stCondLst>
                                        </p:cTn>
                                        <p:tgtEl>
                                          <p:spTgt spid="858">
                                            <p:txEl>
                                              <p:pRg st="6" end="6"/>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58">
                                            <p:txEl>
                                              <p:pRg st="7" end="7"/>
                                            </p:txEl>
                                          </p:spTgt>
                                        </p:tgtEl>
                                      </p:cBhvr>
                                    </p:animEffect>
                                    <p:set>
                                      <p:cBhvr>
                                        <p:cTn id="47" dur="1" fill="hold">
                                          <p:stCondLst>
                                            <p:cond delay="500"/>
                                          </p:stCondLst>
                                        </p:cTn>
                                        <p:tgtEl>
                                          <p:spTgt spid="858">
                                            <p:txEl>
                                              <p:pRg st="7" end="7"/>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59"/>
                                        </p:tgtEl>
                                        <p:attrNameLst>
                                          <p:attrName>style.visibility</p:attrName>
                                        </p:attrNameLst>
                                      </p:cBhvr>
                                      <p:to>
                                        <p:strVal val="visible"/>
                                      </p:to>
                                    </p:set>
                                    <p:animEffect transition="in" filter="fade">
                                      <p:cBhvr>
                                        <p:cTn id="52" dur="500"/>
                                        <p:tgtEl>
                                          <p:spTgt spid="8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59"/>
                                        </p:tgtEl>
                                      </p:cBhvr>
                                    </p:animEffect>
                                    <p:set>
                                      <p:cBhvr>
                                        <p:cTn id="57" dur="1" fill="hold">
                                          <p:stCondLst>
                                            <p:cond delay="500"/>
                                          </p:stCondLst>
                                        </p:cTn>
                                        <p:tgtEl>
                                          <p:spTgt spid="85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60"/>
                                        </p:tgtEl>
                                        <p:attrNameLst>
                                          <p:attrName>style.visibility</p:attrName>
                                        </p:attrNameLst>
                                      </p:cBhvr>
                                      <p:to>
                                        <p:strVal val="visible"/>
                                      </p:to>
                                    </p:set>
                                    <p:animEffect transition="in" filter="fade">
                                      <p:cBhvr>
                                        <p:cTn id="62" dur="500"/>
                                        <p:tgtEl>
                                          <p:spTgt spid="8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860"/>
                                        </p:tgtEl>
                                      </p:cBhvr>
                                    </p:animEffect>
                                    <p:set>
                                      <p:cBhvr>
                                        <p:cTn id="67" dur="1" fill="hold">
                                          <p:stCondLst>
                                            <p:cond delay="500"/>
                                          </p:stCondLst>
                                        </p:cTn>
                                        <p:tgtEl>
                                          <p:spTgt spid="86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61"/>
                                        </p:tgtEl>
                                        <p:attrNameLst>
                                          <p:attrName>style.visibility</p:attrName>
                                        </p:attrNameLst>
                                      </p:cBhvr>
                                      <p:to>
                                        <p:strVal val="visible"/>
                                      </p:to>
                                    </p:set>
                                    <p:animEffect transition="in" filter="fade">
                                      <p:cBhvr>
                                        <p:cTn id="72" dur="500"/>
                                        <p:tgtEl>
                                          <p:spTgt spid="8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861"/>
                                        </p:tgtEl>
                                      </p:cBhvr>
                                    </p:animEffect>
                                    <p:set>
                                      <p:cBhvr>
                                        <p:cTn id="77" dur="1" fill="hold">
                                          <p:stCondLst>
                                            <p:cond delay="500"/>
                                          </p:stCondLst>
                                        </p:cTn>
                                        <p:tgtEl>
                                          <p:spTgt spid="86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62"/>
                                        </p:tgtEl>
                                        <p:attrNameLst>
                                          <p:attrName>style.visibility</p:attrName>
                                        </p:attrNameLst>
                                      </p:cBhvr>
                                      <p:to>
                                        <p:strVal val="visible"/>
                                      </p:to>
                                    </p:set>
                                    <p:animEffect transition="in" filter="fade">
                                      <p:cBhvr>
                                        <p:cTn id="82" dur="500"/>
                                        <p:tgtEl>
                                          <p:spTgt spid="86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862"/>
                                        </p:tgtEl>
                                      </p:cBhvr>
                                    </p:animEffect>
                                    <p:set>
                                      <p:cBhvr>
                                        <p:cTn id="87" dur="1" fill="hold">
                                          <p:stCondLst>
                                            <p:cond delay="500"/>
                                          </p:stCondLst>
                                        </p:cTn>
                                        <p:tgtEl>
                                          <p:spTgt spid="86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63"/>
                                        </p:tgtEl>
                                        <p:attrNameLst>
                                          <p:attrName>style.visibility</p:attrName>
                                        </p:attrNameLst>
                                      </p:cBhvr>
                                      <p:to>
                                        <p:strVal val="visible"/>
                                      </p:to>
                                    </p:set>
                                    <p:animEffect transition="in" filter="fade">
                                      <p:cBhvr>
                                        <p:cTn id="92" dur="500"/>
                                        <p:tgtEl>
                                          <p:spTgt spid="86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863"/>
                                        </p:tgtEl>
                                      </p:cBhvr>
                                    </p:animEffect>
                                    <p:set>
                                      <p:cBhvr>
                                        <p:cTn id="97" dur="1" fill="hold">
                                          <p:stCondLst>
                                            <p:cond delay="500"/>
                                          </p:stCondLst>
                                        </p:cTn>
                                        <p:tgtEl>
                                          <p:spTgt spid="86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64"/>
                                        </p:tgtEl>
                                        <p:attrNameLst>
                                          <p:attrName>style.visibility</p:attrName>
                                        </p:attrNameLst>
                                      </p:cBhvr>
                                      <p:to>
                                        <p:strVal val="visible"/>
                                      </p:to>
                                    </p:set>
                                    <p:animEffect transition="in" filter="fade">
                                      <p:cBhvr>
                                        <p:cTn id="102" dur="500"/>
                                        <p:tgtEl>
                                          <p:spTgt spid="86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864"/>
                                        </p:tgtEl>
                                      </p:cBhvr>
                                    </p:animEffect>
                                    <p:set>
                                      <p:cBhvr>
                                        <p:cTn id="107" dur="1" fill="hold">
                                          <p:stCondLst>
                                            <p:cond delay="500"/>
                                          </p:stCondLst>
                                        </p:cTn>
                                        <p:tgtEl>
                                          <p:spTgt spid="8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Shape 869"/>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SHIPS PROPULSION SYSTEM TYPES</a:t>
            </a:r>
          </a:p>
        </p:txBody>
      </p:sp>
      <p:sp>
        <p:nvSpPr>
          <p:cNvPr id="870" name="Shape 870"/>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b="1"/>
              <a:t>Gas fuel or Tri Fuel Propulsion</a:t>
            </a:r>
          </a:p>
          <a:p>
            <a:pPr indent="0">
              <a:buNone/>
            </a:pPr>
            <a:endParaRPr b="1"/>
          </a:p>
          <a:p>
            <a:pPr indent="0"/>
            <a:r>
              <a:rPr lang="en-US" b="1"/>
              <a:t>Solar Propulsion</a:t>
            </a:r>
          </a:p>
          <a:p>
            <a:pPr indent="0">
              <a:buNone/>
            </a:pPr>
            <a:endParaRPr b="1"/>
          </a:p>
          <a:p>
            <a:pPr indent="0"/>
            <a:r>
              <a:rPr lang="en-US" b="1"/>
              <a:t>Fuel Cell Propulsion</a:t>
            </a:r>
          </a:p>
          <a:p>
            <a:pPr indent="0">
              <a:buNone/>
            </a:pPr>
            <a:endParaRPr/>
          </a:p>
        </p:txBody>
      </p:sp>
      <p:pic>
        <p:nvPicPr>
          <p:cNvPr id="871" name="Shape 871"/>
          <p:cNvPicPr preferRelativeResize="0"/>
          <p:nvPr/>
        </p:nvPicPr>
        <p:blipFill rotWithShape="1">
          <a:blip r:embed="rId3">
            <a:alphaModFix/>
          </a:blip>
          <a:srcRect/>
          <a:stretch/>
        </p:blipFill>
        <p:spPr>
          <a:xfrm>
            <a:off x="4818503" y="1326349"/>
            <a:ext cx="2857500" cy="2171700"/>
          </a:xfrm>
          <a:prstGeom prst="rect">
            <a:avLst/>
          </a:prstGeom>
          <a:noFill/>
          <a:ln>
            <a:noFill/>
          </a:ln>
        </p:spPr>
      </p:pic>
      <p:pic>
        <p:nvPicPr>
          <p:cNvPr id="872" name="Shape 872"/>
          <p:cNvPicPr preferRelativeResize="0"/>
          <p:nvPr/>
        </p:nvPicPr>
        <p:blipFill rotWithShape="1">
          <a:blip r:embed="rId4">
            <a:alphaModFix/>
          </a:blip>
          <a:srcRect/>
          <a:stretch/>
        </p:blipFill>
        <p:spPr>
          <a:xfrm>
            <a:off x="6238064" y="2541576"/>
            <a:ext cx="2857500" cy="2266950"/>
          </a:xfrm>
          <a:prstGeom prst="rect">
            <a:avLst/>
          </a:prstGeom>
          <a:noFill/>
          <a:ln>
            <a:noFill/>
          </a:ln>
        </p:spPr>
      </p:pic>
      <p:pic>
        <p:nvPicPr>
          <p:cNvPr id="873" name="Shape 873"/>
          <p:cNvPicPr preferRelativeResize="0"/>
          <p:nvPr/>
        </p:nvPicPr>
        <p:blipFill rotWithShape="1">
          <a:blip r:embed="rId5">
            <a:alphaModFix/>
          </a:blip>
          <a:srcRect/>
          <a:stretch/>
        </p:blipFill>
        <p:spPr>
          <a:xfrm>
            <a:off x="3876269" y="3514653"/>
            <a:ext cx="2381250" cy="15525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03200" algn="l">
              <a:buSzPts val="3200"/>
            </a:pPr>
            <a:r>
              <a:rPr lang="en-US" sz="3200" b="1">
                <a:latin typeface="Garamond"/>
                <a:ea typeface="Garamond"/>
                <a:cs typeface="Garamond"/>
                <a:sym typeface="Garamond"/>
              </a:rPr>
              <a:t>LAB MODEL PROPULSION SYSTEM (MOTOR + PROPELLER)</a:t>
            </a:r>
          </a:p>
        </p:txBody>
      </p:sp>
      <p:sp>
        <p:nvSpPr>
          <p:cNvPr id="879" name="Shape 879"/>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dirty="0"/>
              <a:t>Cause the sizing we made on the Ship demand Power, Size and volume of the Model, </a:t>
            </a:r>
            <a:r>
              <a:rPr lang="en-US" dirty="0">
                <a:solidFill>
                  <a:srgbClr val="FFFF00"/>
                </a:solidFill>
              </a:rPr>
              <a:t>Main Voltage for our Circuit and aim of our Model(Educational) , We will use different System with Simple Components</a:t>
            </a:r>
            <a:r>
              <a:rPr lang="en-US" dirty="0"/>
              <a:t>.</a:t>
            </a:r>
          </a:p>
          <a:p>
            <a:pPr indent="0">
              <a:buNone/>
            </a:pPr>
            <a:endParaRPr dirty="0"/>
          </a:p>
          <a:p>
            <a:pPr indent="0"/>
            <a:r>
              <a:rPr lang="en-US" dirty="0"/>
              <a:t>We will use Fuel Cell Propulsion system with Simple Electric Motor </a:t>
            </a:r>
          </a:p>
          <a:p>
            <a:pPr indent="0">
              <a:buNone/>
            </a:pPr>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419100" algn="l">
              <a:buSzPts val="6600"/>
            </a:pPr>
            <a:r>
              <a:rPr lang="en-US" sz="4800" b="1">
                <a:latin typeface="Garamond"/>
                <a:ea typeface="Garamond"/>
                <a:cs typeface="Garamond"/>
                <a:sym typeface="Garamond"/>
              </a:rPr>
              <a:t>THE MOTOR</a:t>
            </a:r>
          </a:p>
        </p:txBody>
      </p:sp>
      <p:sp>
        <p:nvSpPr>
          <p:cNvPr id="885" name="Shape 885"/>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dirty="0"/>
              <a:t>There are Two main </a:t>
            </a:r>
            <a:r>
              <a:rPr lang="en-US" dirty="0">
                <a:solidFill>
                  <a:srgbClr val="FFFF00"/>
                </a:solidFill>
              </a:rPr>
              <a:t>types of  DC Motors </a:t>
            </a:r>
          </a:p>
          <a:p>
            <a:pPr indent="-133350">
              <a:buNone/>
            </a:pPr>
            <a:r>
              <a:rPr lang="en-US" dirty="0"/>
              <a:t>1- Brushed DC Motors </a:t>
            </a:r>
          </a:p>
          <a:p>
            <a:pPr indent="-133350">
              <a:buNone/>
            </a:pPr>
            <a:r>
              <a:rPr lang="en-US" dirty="0"/>
              <a:t>2- Brushless DC Motor</a:t>
            </a:r>
          </a:p>
          <a:p>
            <a:pPr indent="-133350">
              <a:buNone/>
            </a:pPr>
            <a:endParaRPr dirty="0"/>
          </a:p>
          <a:p>
            <a:pPr indent="-133350">
              <a:buNone/>
            </a:pPr>
            <a:r>
              <a:rPr lang="en-US" dirty="0"/>
              <a:t>The Suitable one of them for our application is </a:t>
            </a:r>
            <a:r>
              <a:rPr lang="en-US" dirty="0">
                <a:solidFill>
                  <a:srgbClr val="FFFF00"/>
                </a:solidFill>
              </a:rPr>
              <a:t>Brushless DC Motor </a:t>
            </a:r>
            <a:r>
              <a:rPr lang="en-US" dirty="0"/>
              <a:t>… Why?!!</a:t>
            </a:r>
          </a:p>
        </p:txBody>
      </p:sp>
      <p:pic>
        <p:nvPicPr>
          <p:cNvPr id="886" name="Shape 886"/>
          <p:cNvPicPr preferRelativeResize="0"/>
          <p:nvPr/>
        </p:nvPicPr>
        <p:blipFill>
          <a:blip r:embed="rId3">
            <a:alphaModFix/>
          </a:blip>
          <a:stretch>
            <a:fillRect/>
          </a:stretch>
        </p:blipFill>
        <p:spPr>
          <a:xfrm>
            <a:off x="6109650" y="1267100"/>
            <a:ext cx="2571074" cy="1928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BRUSHLESS DC (BLDC)</a:t>
            </a:r>
          </a:p>
        </p:txBody>
      </p:sp>
      <p:sp>
        <p:nvSpPr>
          <p:cNvPr id="892" name="Shape 892"/>
          <p:cNvSpPr txBox="1">
            <a:spLocks noGrp="1"/>
          </p:cNvSpPr>
          <p:nvPr>
            <p:ph type="body" idx="1"/>
          </p:nvPr>
        </p:nvSpPr>
        <p:spPr>
          <a:xfrm>
            <a:off x="699650" y="1832238"/>
            <a:ext cx="7148950" cy="3025511"/>
          </a:xfrm>
          <a:prstGeom prst="rect">
            <a:avLst/>
          </a:prstGeom>
          <a:noFill/>
          <a:ln>
            <a:noFill/>
          </a:ln>
        </p:spPr>
        <p:txBody>
          <a:bodyPr wrap="square" lIns="91425" tIns="91425" rIns="91425" bIns="91425" anchor="t" anchorCtr="0">
            <a:noAutofit/>
          </a:bodyPr>
          <a:lstStyle/>
          <a:p>
            <a:pPr indent="0">
              <a:spcBef>
                <a:spcPts val="0"/>
              </a:spcBef>
            </a:pPr>
            <a:r>
              <a:rPr lang="en-US" dirty="0">
                <a:solidFill>
                  <a:srgbClr val="FFFF00"/>
                </a:solidFill>
              </a:rPr>
              <a:t>The Brushless DC (BLDC) motor </a:t>
            </a:r>
            <a:r>
              <a:rPr lang="en-US" dirty="0"/>
              <a:t>is the ideal choice for applications that require high reliability, high efficiency, and high power-to-volume ratio. </a:t>
            </a:r>
          </a:p>
          <a:p>
            <a:pPr indent="0"/>
            <a:r>
              <a:rPr lang="en-US" dirty="0"/>
              <a:t>Generally speaking, a BLDC motor is </a:t>
            </a:r>
            <a:r>
              <a:rPr lang="en-US" dirty="0">
                <a:solidFill>
                  <a:srgbClr val="FFFF00"/>
                </a:solidFill>
              </a:rPr>
              <a:t>considered to be a high performance motor that is capable of providing large amounts of torque over a vast speed range</a:t>
            </a:r>
            <a:r>
              <a:rPr lang="en-US" dirty="0"/>
              <a:t>. </a:t>
            </a:r>
          </a:p>
          <a:p>
            <a:pPr indent="0"/>
            <a:r>
              <a:rPr lang="en-US" b="1" dirty="0"/>
              <a:t>Brushless DC Motor is better that brushed</a:t>
            </a:r>
            <a:r>
              <a:rPr lang="en-US" dirty="0"/>
              <a:t> mainly in Cost, Expected life and maintenance.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SELECTION OF OUR BLDC MOTOR</a:t>
            </a:r>
          </a:p>
        </p:txBody>
      </p:sp>
      <p:sp>
        <p:nvSpPr>
          <p:cNvPr id="898" name="Shape 898"/>
          <p:cNvSpPr txBox="1">
            <a:spLocks noGrp="1"/>
          </p:cNvSpPr>
          <p:nvPr>
            <p:ph type="body" idx="1"/>
          </p:nvPr>
        </p:nvSpPr>
        <p:spPr>
          <a:xfrm>
            <a:off x="699650" y="1832240"/>
            <a:ext cx="7834750" cy="3025511"/>
          </a:xfrm>
          <a:prstGeom prst="rect">
            <a:avLst/>
          </a:prstGeom>
          <a:noFill/>
          <a:ln>
            <a:noFill/>
          </a:ln>
        </p:spPr>
        <p:txBody>
          <a:bodyPr wrap="square" lIns="91425" tIns="91425" rIns="91425" bIns="91425" anchor="t" anchorCtr="0">
            <a:noAutofit/>
          </a:bodyPr>
          <a:lstStyle/>
          <a:p>
            <a:pPr indent="0">
              <a:spcBef>
                <a:spcPts val="0"/>
              </a:spcBef>
            </a:pPr>
            <a:r>
              <a:rPr lang="en-US" dirty="0"/>
              <a:t> </a:t>
            </a:r>
            <a:r>
              <a:rPr lang="en-US" b="1" dirty="0">
                <a:solidFill>
                  <a:srgbClr val="FFFF00"/>
                </a:solidFill>
              </a:rPr>
              <a:t>What we need to begin to select our suitable BLDC Motor </a:t>
            </a:r>
          </a:p>
          <a:p>
            <a:pPr indent="-133350">
              <a:buNone/>
            </a:pPr>
            <a:r>
              <a:rPr lang="en-US" dirty="0"/>
              <a:t>1- Total Resistance (Required Torque) (Rt)</a:t>
            </a:r>
          </a:p>
          <a:p>
            <a:pPr indent="-133350">
              <a:buNone/>
            </a:pPr>
            <a:r>
              <a:rPr lang="en-US" dirty="0"/>
              <a:t>2- Max Speed Required (V)</a:t>
            </a:r>
          </a:p>
          <a:p>
            <a:pPr indent="-133350">
              <a:buNone/>
            </a:pPr>
            <a:r>
              <a:rPr lang="en-US" dirty="0"/>
              <a:t>3- Main Voltage of our Circuit</a:t>
            </a:r>
          </a:p>
          <a:p>
            <a:pPr indent="-133350">
              <a:buNone/>
            </a:pPr>
            <a:endParaRPr dirty="0"/>
          </a:p>
          <a:p>
            <a:pPr indent="-133350">
              <a:buNone/>
            </a:pPr>
            <a:r>
              <a:rPr lang="en-US" dirty="0"/>
              <a:t>To Get the Mechanical Power Demand must be &gt; Total Resistance</a:t>
            </a:r>
          </a:p>
          <a:p>
            <a:pPr indent="-133350">
              <a:buNone/>
            </a:pPr>
            <a:r>
              <a:rPr lang="en-US" dirty="0"/>
              <a:t>Power = Rt X V</a:t>
            </a:r>
          </a:p>
          <a:p>
            <a:pPr indent="-133350">
              <a:buNone/>
            </a:pPr>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Shape 903"/>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SELECTION OF OUR BLDC MOTOR</a:t>
            </a:r>
          </a:p>
        </p:txBody>
      </p:sp>
      <p:sp>
        <p:nvSpPr>
          <p:cNvPr id="904" name="Shape 904"/>
          <p:cNvSpPr txBox="1">
            <a:spLocks noGrp="1"/>
          </p:cNvSpPr>
          <p:nvPr>
            <p:ph type="body" idx="1"/>
          </p:nvPr>
        </p:nvSpPr>
        <p:spPr>
          <a:xfrm>
            <a:off x="699650" y="1832240"/>
            <a:ext cx="7834750" cy="3025511"/>
          </a:xfrm>
          <a:prstGeom prst="rect">
            <a:avLst/>
          </a:prstGeom>
          <a:noFill/>
          <a:ln>
            <a:noFill/>
          </a:ln>
        </p:spPr>
        <p:txBody>
          <a:bodyPr wrap="square" lIns="91425" tIns="91425" rIns="91425" bIns="91425" anchor="t" anchorCtr="0">
            <a:noAutofit/>
          </a:bodyPr>
          <a:lstStyle/>
          <a:p>
            <a:pPr indent="0">
              <a:spcBef>
                <a:spcPts val="0"/>
              </a:spcBef>
            </a:pPr>
            <a:r>
              <a:rPr lang="en-US" dirty="0"/>
              <a:t> After know those data </a:t>
            </a:r>
            <a:r>
              <a:rPr lang="en-US" dirty="0">
                <a:solidFill>
                  <a:srgbClr val="FFFF00"/>
                </a:solidFill>
              </a:rPr>
              <a:t>we can make a market study for available BLDC Motors and Select suitable One</a:t>
            </a:r>
            <a:r>
              <a:rPr lang="en-US" dirty="0"/>
              <a:t> with Min. Specifications </a:t>
            </a:r>
          </a:p>
          <a:p>
            <a:pPr indent="0">
              <a:buNone/>
            </a:pPr>
            <a:endParaRPr dirty="0"/>
          </a:p>
          <a:p>
            <a:pPr marL="342900" indent="-342900">
              <a:buFont typeface="Arial"/>
              <a:buChar char="•"/>
            </a:pPr>
            <a:r>
              <a:rPr lang="en-US" dirty="0"/>
              <a:t>V</a:t>
            </a:r>
            <a:r>
              <a:rPr lang="en-US" sz="1200" dirty="0"/>
              <a:t>max</a:t>
            </a:r>
            <a:r>
              <a:rPr lang="en-US" dirty="0"/>
              <a:t> &gt;= Our Circuit Volt</a:t>
            </a:r>
          </a:p>
          <a:p>
            <a:pPr marL="342900" indent="-342900">
              <a:buFont typeface="Arial"/>
              <a:buChar char="•"/>
            </a:pPr>
            <a:r>
              <a:rPr lang="en-US" dirty="0"/>
              <a:t>P</a:t>
            </a:r>
            <a:r>
              <a:rPr lang="en-US" sz="1200" dirty="0"/>
              <a:t>max</a:t>
            </a:r>
            <a:r>
              <a:rPr lang="en-US" dirty="0"/>
              <a:t> &gt;= Required Power</a:t>
            </a:r>
          </a:p>
          <a:p>
            <a:pPr marL="342900" indent="-342900">
              <a:buNone/>
            </a:pPr>
            <a:endParaRPr dirty="0"/>
          </a:p>
          <a:p>
            <a:pPr indent="-133350">
              <a:buNone/>
            </a:pPr>
            <a:r>
              <a:rPr lang="en-US" dirty="0"/>
              <a:t>We should try to </a:t>
            </a:r>
            <a:r>
              <a:rPr lang="en-US" dirty="0">
                <a:solidFill>
                  <a:srgbClr val="FFFF00"/>
                </a:solidFill>
              </a:rPr>
              <a:t>work within Max. eff.</a:t>
            </a:r>
            <a:r>
              <a:rPr lang="en-US" dirty="0"/>
              <a:t> To safe buttery life</a:t>
            </a:r>
          </a:p>
          <a:p>
            <a:pPr indent="-133350">
              <a:buNone/>
            </a:pP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Shape 909"/>
          <p:cNvPicPr preferRelativeResize="0"/>
          <p:nvPr/>
        </p:nvPicPr>
        <p:blipFill rotWithShape="1">
          <a:blip r:embed="rId3">
            <a:alphaModFix/>
          </a:blip>
          <a:srcRect/>
          <a:stretch/>
        </p:blipFill>
        <p:spPr>
          <a:xfrm>
            <a:off x="1828802" y="0"/>
            <a:ext cx="5224467" cy="5143500"/>
          </a:xfrm>
          <a:prstGeom prst="rect">
            <a:avLst/>
          </a:prstGeom>
          <a:noFill/>
          <a:ln>
            <a:noFill/>
          </a:ln>
        </p:spPr>
      </p:pic>
      <p:cxnSp>
        <p:nvCxnSpPr>
          <p:cNvPr id="910" name="Shape 910"/>
          <p:cNvCxnSpPr/>
          <p:nvPr/>
        </p:nvCxnSpPr>
        <p:spPr>
          <a:xfrm>
            <a:off x="1219200" y="590550"/>
            <a:ext cx="1219200"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cxnSp>
        <p:nvCxnSpPr>
          <p:cNvPr id="911" name="Shape 911"/>
          <p:cNvCxnSpPr/>
          <p:nvPr/>
        </p:nvCxnSpPr>
        <p:spPr>
          <a:xfrm>
            <a:off x="1219200" y="1352550"/>
            <a:ext cx="1676400"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cxnSp>
        <p:nvCxnSpPr>
          <p:cNvPr id="912" name="Shape 912"/>
          <p:cNvCxnSpPr/>
          <p:nvPr/>
        </p:nvCxnSpPr>
        <p:spPr>
          <a:xfrm>
            <a:off x="1219202" y="2114550"/>
            <a:ext cx="2652409"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cxnSp>
        <p:nvCxnSpPr>
          <p:cNvPr id="913" name="Shape 913"/>
          <p:cNvCxnSpPr/>
          <p:nvPr/>
        </p:nvCxnSpPr>
        <p:spPr>
          <a:xfrm>
            <a:off x="1219200" y="2800350"/>
            <a:ext cx="3124200"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cxnSp>
        <p:nvCxnSpPr>
          <p:cNvPr id="914" name="Shape 914"/>
          <p:cNvCxnSpPr/>
          <p:nvPr/>
        </p:nvCxnSpPr>
        <p:spPr>
          <a:xfrm>
            <a:off x="1219200" y="3409950"/>
            <a:ext cx="4114800"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cxnSp>
        <p:nvCxnSpPr>
          <p:cNvPr id="915" name="Shape 915"/>
          <p:cNvCxnSpPr/>
          <p:nvPr/>
        </p:nvCxnSpPr>
        <p:spPr>
          <a:xfrm>
            <a:off x="1219200" y="4171950"/>
            <a:ext cx="4648200" cy="0"/>
          </a:xfrm>
          <a:prstGeom prst="straightConnector1">
            <a:avLst/>
          </a:prstGeom>
          <a:noFill/>
          <a:ln w="38100" cap="flat" cmpd="sng">
            <a:solidFill>
              <a:schemeClr val="accent6"/>
            </a:solidFill>
            <a:prstDash val="solid"/>
            <a:round/>
            <a:headEnd type="none" w="med" len="med"/>
            <a:tailEnd type="triangle" w="lg" len="lg"/>
          </a:ln>
          <a:effectLst>
            <a:outerShdw blurRad="40000" dist="23000" dir="5400000" rotWithShape="0">
              <a:srgbClr val="000000">
                <a:alpha val="34901"/>
              </a:srgbClr>
            </a:outerShdw>
          </a:effectLst>
        </p:spPr>
      </p:cxnSp>
      <p:sp>
        <p:nvSpPr>
          <p:cNvPr id="916" name="Shape 916"/>
          <p:cNvSpPr/>
          <p:nvPr/>
        </p:nvSpPr>
        <p:spPr>
          <a:xfrm>
            <a:off x="245627" y="390495"/>
            <a:ext cx="668773" cy="400110"/>
          </a:xfrm>
          <a:prstGeom prst="rect">
            <a:avLst/>
          </a:prstGeom>
          <a:noFill/>
          <a:ln>
            <a:noFill/>
          </a:ln>
        </p:spPr>
        <p:txBody>
          <a:bodyPr wrap="square" lIns="91425" tIns="45700" rIns="91425" bIns="45700" anchor="t" anchorCtr="0">
            <a:noAutofit/>
          </a:bodyPr>
          <a:lstStyle/>
          <a:p>
            <a:pPr indent="-127000" algn="ctr">
              <a:buClr>
                <a:srgbClr val="D5E5F2"/>
              </a:buClr>
              <a:buSzPts val="2000"/>
            </a:pPr>
            <a:r>
              <a:rPr lang="en-US" sz="2000" b="1">
                <a:solidFill>
                  <a:srgbClr val="D5E5F2"/>
                </a:solidFill>
              </a:rPr>
              <a:t>Volt</a:t>
            </a:r>
          </a:p>
        </p:txBody>
      </p:sp>
      <p:sp>
        <p:nvSpPr>
          <p:cNvPr id="917" name="Shape 917"/>
          <p:cNvSpPr/>
          <p:nvPr/>
        </p:nvSpPr>
        <p:spPr>
          <a:xfrm>
            <a:off x="-67759" y="1123950"/>
            <a:ext cx="1295547" cy="400110"/>
          </a:xfrm>
          <a:prstGeom prst="rect">
            <a:avLst/>
          </a:prstGeom>
          <a:noFill/>
          <a:ln>
            <a:noFill/>
          </a:ln>
        </p:spPr>
        <p:txBody>
          <a:bodyPr wrap="square" lIns="91425" tIns="45700" rIns="91425" bIns="45700" anchor="t" anchorCtr="0">
            <a:noAutofit/>
          </a:bodyPr>
          <a:lstStyle/>
          <a:p>
            <a:pPr indent="-127000" algn="ctr">
              <a:buClr>
                <a:srgbClr val="D5E5F2"/>
              </a:buClr>
              <a:buSzPts val="2000"/>
            </a:pPr>
            <a:r>
              <a:rPr lang="en-US" sz="2000" b="1">
                <a:solidFill>
                  <a:srgbClr val="D5E5F2"/>
                </a:solidFill>
              </a:rPr>
              <a:t>Propeller</a:t>
            </a:r>
          </a:p>
        </p:txBody>
      </p:sp>
      <p:sp>
        <p:nvSpPr>
          <p:cNvPr id="918" name="Shape 918"/>
          <p:cNvSpPr/>
          <p:nvPr/>
        </p:nvSpPr>
        <p:spPr>
          <a:xfrm>
            <a:off x="-44403" y="1900222"/>
            <a:ext cx="1111203" cy="400110"/>
          </a:xfrm>
          <a:prstGeom prst="rect">
            <a:avLst/>
          </a:prstGeom>
          <a:noFill/>
          <a:ln>
            <a:noFill/>
          </a:ln>
        </p:spPr>
        <p:txBody>
          <a:bodyPr wrap="square" lIns="91425" tIns="45700" rIns="91425" bIns="45700" anchor="t" anchorCtr="0">
            <a:noAutofit/>
          </a:bodyPr>
          <a:lstStyle/>
          <a:p>
            <a:pPr indent="-127000" algn="ctr">
              <a:buClr>
                <a:srgbClr val="D5E5F2"/>
              </a:buClr>
              <a:buSzPts val="2000"/>
            </a:pPr>
            <a:r>
              <a:rPr lang="en-US" sz="2000" b="1">
                <a:solidFill>
                  <a:srgbClr val="D5E5F2"/>
                </a:solidFill>
              </a:rPr>
              <a:t>Current</a:t>
            </a:r>
          </a:p>
        </p:txBody>
      </p:sp>
      <p:sp>
        <p:nvSpPr>
          <p:cNvPr id="919" name="Shape 919"/>
          <p:cNvSpPr/>
          <p:nvPr/>
        </p:nvSpPr>
        <p:spPr>
          <a:xfrm>
            <a:off x="-1121" y="2577019"/>
            <a:ext cx="1024640" cy="400110"/>
          </a:xfrm>
          <a:prstGeom prst="rect">
            <a:avLst/>
          </a:prstGeom>
          <a:noFill/>
          <a:ln>
            <a:noFill/>
          </a:ln>
        </p:spPr>
        <p:txBody>
          <a:bodyPr wrap="square" lIns="91425" tIns="45700" rIns="91425" bIns="45700" anchor="t" anchorCtr="0">
            <a:noAutofit/>
          </a:bodyPr>
          <a:lstStyle/>
          <a:p>
            <a:pPr indent="-127000" algn="ctr">
              <a:buClr>
                <a:srgbClr val="D5E5F2"/>
              </a:buClr>
              <a:buSzPts val="2000"/>
            </a:pPr>
            <a:r>
              <a:rPr lang="en-US" sz="2000" b="1">
                <a:solidFill>
                  <a:srgbClr val="D5E5F2"/>
                </a:solidFill>
              </a:rPr>
              <a:t>Power </a:t>
            </a:r>
          </a:p>
        </p:txBody>
      </p:sp>
      <p:sp>
        <p:nvSpPr>
          <p:cNvPr id="920" name="Shape 920"/>
          <p:cNvSpPr/>
          <p:nvPr/>
        </p:nvSpPr>
        <p:spPr>
          <a:xfrm>
            <a:off x="145372" y="3209895"/>
            <a:ext cx="755336" cy="400110"/>
          </a:xfrm>
          <a:prstGeom prst="rect">
            <a:avLst/>
          </a:prstGeom>
          <a:noFill/>
          <a:ln>
            <a:noFill/>
          </a:ln>
        </p:spPr>
        <p:txBody>
          <a:bodyPr wrap="square" lIns="91425" tIns="45700" rIns="91425" bIns="45700" anchor="t" anchorCtr="0">
            <a:noAutofit/>
          </a:bodyPr>
          <a:lstStyle/>
          <a:p>
            <a:pPr indent="-127000" algn="ctr">
              <a:buClr>
                <a:srgbClr val="D5E5F2"/>
              </a:buClr>
              <a:buSzPts val="2000"/>
            </a:pPr>
            <a:r>
              <a:rPr lang="en-US" sz="2000" b="1">
                <a:solidFill>
                  <a:srgbClr val="D5E5F2"/>
                </a:solidFill>
              </a:rPr>
              <a:t>RPM</a:t>
            </a:r>
          </a:p>
        </p:txBody>
      </p:sp>
      <p:sp>
        <p:nvSpPr>
          <p:cNvPr id="921" name="Shape 921"/>
          <p:cNvSpPr/>
          <p:nvPr/>
        </p:nvSpPr>
        <p:spPr>
          <a:xfrm>
            <a:off x="-76200" y="3943350"/>
            <a:ext cx="1274708" cy="369332"/>
          </a:xfrm>
          <a:prstGeom prst="rect">
            <a:avLst/>
          </a:prstGeom>
          <a:noFill/>
          <a:ln>
            <a:noFill/>
          </a:ln>
        </p:spPr>
        <p:txBody>
          <a:bodyPr wrap="square" lIns="91425" tIns="45700" rIns="91425" bIns="45700" anchor="t" anchorCtr="0">
            <a:noAutofit/>
          </a:bodyPr>
          <a:lstStyle/>
          <a:p>
            <a:pPr indent="-114300" algn="ctr">
              <a:buClr>
                <a:srgbClr val="D5E5F2"/>
              </a:buClr>
              <a:buSzPts val="1800"/>
            </a:pPr>
            <a:r>
              <a:rPr lang="en-US" sz="1800" b="1">
                <a:solidFill>
                  <a:srgbClr val="D5E5F2"/>
                </a:solidFill>
              </a:rPr>
              <a:t>Efficiency</a:t>
            </a:r>
          </a:p>
        </p:txBody>
      </p:sp>
      <p:sp>
        <p:nvSpPr>
          <p:cNvPr id="922" name="Shape 922"/>
          <p:cNvSpPr/>
          <p:nvPr/>
        </p:nvSpPr>
        <p:spPr>
          <a:xfrm>
            <a:off x="1828800" y="2438402"/>
            <a:ext cx="457200" cy="285749"/>
          </a:xfrm>
          <a:prstGeom prst="rect">
            <a:avLst/>
          </a:prstGeom>
          <a:noFill/>
          <a:ln w="25400" cap="flat" cmpd="sng">
            <a:solidFill>
              <a:srgbClr val="6D2525"/>
            </a:solidFill>
            <a:prstDash val="solid"/>
            <a:round/>
            <a:headEnd type="none" w="med" len="med"/>
            <a:tailEnd type="none" w="med" len="med"/>
          </a:ln>
        </p:spPr>
        <p:txBody>
          <a:bodyPr wrap="square" lIns="91425" tIns="45700" rIns="91425" bIns="45700" anchor="ctr" anchorCtr="0">
            <a:noAutofit/>
          </a:bodyPr>
          <a:lstStyle/>
          <a:p>
            <a:pPr indent="-88900" algn="ctr">
              <a:buClr>
                <a:srgbClr val="000000"/>
              </a:buClr>
              <a:buSzPts val="1400"/>
            </a:pPr>
            <a:endParaRPr>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SELECTION OF OUR BLDC MOTOR</a:t>
            </a:r>
          </a:p>
        </p:txBody>
      </p:sp>
      <p:sp>
        <p:nvSpPr>
          <p:cNvPr id="928" name="Shape 928"/>
          <p:cNvSpPr txBox="1">
            <a:spLocks noGrp="1"/>
          </p:cNvSpPr>
          <p:nvPr>
            <p:ph type="body" idx="1"/>
          </p:nvPr>
        </p:nvSpPr>
        <p:spPr>
          <a:xfrm>
            <a:off x="699650" y="1832240"/>
            <a:ext cx="7834750" cy="3025511"/>
          </a:xfrm>
          <a:prstGeom prst="rect">
            <a:avLst/>
          </a:prstGeom>
          <a:noFill/>
          <a:ln>
            <a:noFill/>
          </a:ln>
        </p:spPr>
        <p:txBody>
          <a:bodyPr wrap="square" lIns="91425" tIns="91425" rIns="91425" bIns="91425" anchor="t" anchorCtr="0">
            <a:noAutofit/>
          </a:bodyPr>
          <a:lstStyle/>
          <a:p>
            <a:pPr indent="0">
              <a:spcBef>
                <a:spcPts val="0"/>
              </a:spcBef>
            </a:pPr>
            <a:r>
              <a:rPr lang="en-US" dirty="0"/>
              <a:t> Matlab Code to get any Motor Curves </a:t>
            </a:r>
          </a:p>
          <a:p>
            <a:pPr marL="342900" indent="-342900">
              <a:buFont typeface="Noto Sans Symbols"/>
              <a:buChar char="❖"/>
            </a:pPr>
            <a:r>
              <a:rPr lang="en-US" dirty="0"/>
              <a:t>Speed &amp; Torque curve</a:t>
            </a:r>
          </a:p>
          <a:p>
            <a:pPr marL="342900" indent="-342900">
              <a:buFont typeface="Noto Sans Symbols"/>
              <a:buChar char="❖"/>
            </a:pPr>
            <a:r>
              <a:rPr lang="en-US" dirty="0"/>
              <a:t>Efficiency &amp; Torque curve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699650" y="422888"/>
            <a:ext cx="7010400" cy="1409350"/>
          </a:xfrm>
          <a:prstGeom prst="rect">
            <a:avLst/>
          </a:prstGeom>
          <a:noFill/>
          <a:ln>
            <a:noFill/>
          </a:ln>
        </p:spPr>
        <p:txBody>
          <a:bodyPr wrap="square" lIns="91425" tIns="91425" rIns="91425" bIns="91425" anchor="t" anchorCtr="0">
            <a:noAutofit/>
          </a:bodyPr>
          <a:lstStyle/>
          <a:p>
            <a:pPr indent="-254000" algn="l"/>
            <a:r>
              <a:rPr lang="en-US" b="1">
                <a:latin typeface="Garamond"/>
                <a:ea typeface="Garamond"/>
                <a:cs typeface="Garamond"/>
                <a:sym typeface="Garamond"/>
              </a:rPr>
              <a:t>SELECTION OF OUR BLDC MOTOR</a:t>
            </a:r>
          </a:p>
        </p:txBody>
      </p:sp>
      <p:pic>
        <p:nvPicPr>
          <p:cNvPr id="934" name="Shape 934"/>
          <p:cNvPicPr preferRelativeResize="0"/>
          <p:nvPr/>
        </p:nvPicPr>
        <p:blipFill rotWithShape="1">
          <a:blip r:embed="rId3">
            <a:alphaModFix/>
          </a:blip>
          <a:srcRect/>
          <a:stretch/>
        </p:blipFill>
        <p:spPr>
          <a:xfrm>
            <a:off x="5486400" y="1352550"/>
            <a:ext cx="3519162" cy="3657600"/>
          </a:xfrm>
          <a:prstGeom prst="rect">
            <a:avLst/>
          </a:prstGeom>
          <a:noFill/>
          <a:ln>
            <a:noFill/>
          </a:ln>
        </p:spPr>
      </p:pic>
      <p:pic>
        <p:nvPicPr>
          <p:cNvPr id="935" name="Shape 935"/>
          <p:cNvPicPr preferRelativeResize="0"/>
          <p:nvPr/>
        </p:nvPicPr>
        <p:blipFill rotWithShape="1">
          <a:blip r:embed="rId4">
            <a:alphaModFix/>
          </a:blip>
          <a:srcRect/>
          <a:stretch/>
        </p:blipFill>
        <p:spPr>
          <a:xfrm>
            <a:off x="2683761" y="2761902"/>
            <a:ext cx="3042178" cy="2356463"/>
          </a:xfrm>
          <a:prstGeom prst="rect">
            <a:avLst/>
          </a:prstGeom>
          <a:noFill/>
          <a:ln>
            <a:noFill/>
          </a:ln>
        </p:spPr>
      </p:pic>
      <p:pic>
        <p:nvPicPr>
          <p:cNvPr id="936" name="Shape 936"/>
          <p:cNvPicPr preferRelativeResize="0"/>
          <p:nvPr/>
        </p:nvPicPr>
        <p:blipFill rotWithShape="1">
          <a:blip r:embed="rId5">
            <a:alphaModFix/>
          </a:blip>
          <a:srcRect/>
          <a:stretch/>
        </p:blipFill>
        <p:spPr>
          <a:xfrm>
            <a:off x="76200" y="1832238"/>
            <a:ext cx="2992591" cy="2187312"/>
          </a:xfrm>
          <a:prstGeom prst="rect">
            <a:avLst/>
          </a:prstGeom>
          <a:noFill/>
          <a:ln>
            <a:noFill/>
          </a:ln>
        </p:spPr>
      </p:pic>
    </p:spTree>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194</TotalTime>
  <Words>6489</Words>
  <Application>Microsoft Office PowerPoint</Application>
  <PresentationFormat>On-screen Show (16:9)</PresentationFormat>
  <Paragraphs>634</Paragraphs>
  <Slides>142</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142</vt:i4>
      </vt:variant>
    </vt:vector>
  </HeadingPairs>
  <TitlesOfParts>
    <vt:vector size="155" baseType="lpstr">
      <vt:lpstr>Arial</vt:lpstr>
      <vt:lpstr>Nixie One</vt:lpstr>
      <vt:lpstr>Cambria Math</vt:lpstr>
      <vt:lpstr>Helvetica Neue</vt:lpstr>
      <vt:lpstr>Times New Roman</vt:lpstr>
      <vt:lpstr>Cambria</vt:lpstr>
      <vt:lpstr>Aldhabi</vt:lpstr>
      <vt:lpstr>Muli</vt:lpstr>
      <vt:lpstr>Arial Black</vt:lpstr>
      <vt:lpstr>Garamond</vt:lpstr>
      <vt:lpstr>Noto Sans Symbols</vt:lpstr>
      <vt:lpstr>Tahoma</vt:lpstr>
      <vt:lpstr>Imogen template</vt:lpstr>
      <vt:lpstr>PRESENTATION 8</vt:lpstr>
      <vt:lpstr>Table of contents:  </vt:lpstr>
      <vt:lpstr>Cycle. </vt:lpstr>
      <vt:lpstr>FUEL CELLS </vt:lpstr>
      <vt:lpstr>Introduction</vt:lpstr>
      <vt:lpstr>Basic structure of a fuel cell  </vt:lpstr>
      <vt:lpstr>PowerPoint Presentation</vt:lpstr>
      <vt:lpstr>FUEL CELL TYPES</vt:lpstr>
      <vt:lpstr>Acid electrolyte fuel cell </vt:lpstr>
      <vt:lpstr>Acid electrolyte fuel cell </vt:lpstr>
      <vt:lpstr>Alkaline electrolyte fuel cell </vt:lpstr>
      <vt:lpstr>Proton exchange membrane fuel cell  </vt:lpstr>
      <vt:lpstr>Fuel cell stack </vt:lpstr>
      <vt:lpstr>Simple series connection</vt:lpstr>
      <vt:lpstr>PowerPoint Presentation</vt:lpstr>
      <vt:lpstr>Bipolar series connection </vt:lpstr>
      <vt:lpstr>PowerPoint Presentation</vt:lpstr>
      <vt:lpstr>Structure of a fuel cell with edge seals to prevent leakage of the gas at the edges of the electrodes </vt:lpstr>
      <vt:lpstr>PowerPoint Presentation</vt:lpstr>
      <vt:lpstr>PowerPoint Presentation</vt:lpstr>
      <vt:lpstr>Fuel cell stack with external manifolding.  </vt:lpstr>
      <vt:lpstr>Advantages and Drawbacks </vt:lpstr>
      <vt:lpstr>Advantages </vt:lpstr>
      <vt:lpstr>Drawbacks </vt:lpstr>
      <vt:lpstr>PowerPoint Presentation</vt:lpstr>
      <vt:lpstr>Design Procedures</vt:lpstr>
      <vt:lpstr>Design Procedures</vt:lpstr>
      <vt:lpstr>MATLAB CODE</vt:lpstr>
      <vt:lpstr>MATLAB CODE</vt:lpstr>
      <vt:lpstr>MATLAB CODE</vt:lpstr>
      <vt:lpstr>MATLAB CODE</vt:lpstr>
      <vt:lpstr>There are three distinct regions of a fuel cell polarization curve :  </vt:lpstr>
      <vt:lpstr>PowerPoint Presentation</vt:lpstr>
      <vt:lpstr>Activation Polarization: Voltage Loss Due to Voltage Overpotential </vt:lpstr>
      <vt:lpstr>Activation Polarization: Voltage Loss Due to Voltage Overpotential </vt:lpstr>
      <vt:lpstr>Ohmic Polarization: Voltage Loss Due to Charge Transport </vt:lpstr>
      <vt:lpstr>Concentration Polarization: Voltage Loss Due to Mass Transport</vt:lpstr>
      <vt:lpstr>ELECTROLYZER</vt:lpstr>
      <vt:lpstr>PEM Electrolyzer </vt:lpstr>
      <vt:lpstr>Mode of operation of (PEM)</vt:lpstr>
      <vt:lpstr>Mode of operation of (PEM)</vt:lpstr>
      <vt:lpstr>Operating cell voltage </vt:lpstr>
      <vt:lpstr>Reversible voltage </vt:lpstr>
      <vt:lpstr>Reversible voltage </vt:lpstr>
      <vt:lpstr>Thermo neutral voltage</vt:lpstr>
      <vt:lpstr>Thermo neutral voltage</vt:lpstr>
      <vt:lpstr>Activation overvoltage </vt:lpstr>
      <vt:lpstr>Activation overvoltage </vt:lpstr>
      <vt:lpstr>Activation overvoltage </vt:lpstr>
      <vt:lpstr>Activation overvoltage </vt:lpstr>
      <vt:lpstr>Ohmic overvoltage</vt:lpstr>
      <vt:lpstr>Ohmic overvoltage</vt:lpstr>
      <vt:lpstr>Ohmic overvoltage</vt:lpstr>
      <vt:lpstr>Ohmic overvoltage</vt:lpstr>
      <vt:lpstr>Diffusion overvoltage </vt:lpstr>
      <vt:lpstr>Molar flow rate</vt:lpstr>
      <vt:lpstr>Molar flow rate</vt:lpstr>
      <vt:lpstr>Molar flow rate</vt:lpstr>
      <vt:lpstr>Molar flow rate</vt:lpstr>
      <vt:lpstr>Parameter affecting the operation</vt:lpstr>
      <vt:lpstr>conclusion</vt:lpstr>
      <vt:lpstr>Hydrogen Storage Problem.</vt:lpstr>
      <vt:lpstr>1. Introduction</vt:lpstr>
      <vt:lpstr>1. Introduction</vt:lpstr>
      <vt:lpstr>1. Introduction</vt:lpstr>
      <vt:lpstr>2. Hydrogen Production</vt:lpstr>
      <vt:lpstr>3.1. Storage methods</vt:lpstr>
      <vt:lpstr>3.2. Hydrogen Cylinder</vt:lpstr>
      <vt:lpstr>3.3. Metal hydrides</vt:lpstr>
      <vt:lpstr>3.4. Reactive metals</vt:lpstr>
      <vt:lpstr>4. Cella Energy</vt:lpstr>
      <vt:lpstr>4. Cella Energy</vt:lpstr>
      <vt:lpstr>5. Chicken Feathers</vt:lpstr>
      <vt:lpstr>BATTERY</vt:lpstr>
      <vt:lpstr>Battery Function</vt:lpstr>
      <vt:lpstr>Battery Types</vt:lpstr>
      <vt:lpstr>Lead acid types</vt:lpstr>
      <vt:lpstr>Lead acid types</vt:lpstr>
      <vt:lpstr>Lead acid types</vt:lpstr>
      <vt:lpstr>Comparison of Battery Technologies</vt:lpstr>
      <vt:lpstr>PowerPoint Presentation</vt:lpstr>
      <vt:lpstr>Li ion battery</vt:lpstr>
      <vt:lpstr>Lead acid battery</vt:lpstr>
      <vt:lpstr>Design Procedures for lead acid</vt:lpstr>
      <vt:lpstr>MATLAB Code</vt:lpstr>
      <vt:lpstr>Results</vt:lpstr>
      <vt:lpstr>PROPULSION SYSTEM (MOTOR)</vt:lpstr>
      <vt:lpstr>INTRODUCTION</vt:lpstr>
      <vt:lpstr>INTRODUCTION</vt:lpstr>
      <vt:lpstr>SHIPS PROPULSION SYSTEM TYPES</vt:lpstr>
      <vt:lpstr>SHIPS PROPULSION SYSTEM TYPES</vt:lpstr>
      <vt:lpstr>LAB MODEL PROPULSION SYSTEM (MOTOR + PROPELLER)</vt:lpstr>
      <vt:lpstr>THE MOTOR</vt:lpstr>
      <vt:lpstr>BRUSHLESS DC (BLDC)</vt:lpstr>
      <vt:lpstr>SELECTION OF OUR BLDC MOTOR</vt:lpstr>
      <vt:lpstr>SELECTION OF OUR BLDC MOTOR</vt:lpstr>
      <vt:lpstr>PowerPoint Presentation</vt:lpstr>
      <vt:lpstr>SELECTION OF OUR BLDC MOTOR</vt:lpstr>
      <vt:lpstr>SELECTION OF OUR BLDC MOTOR</vt:lpstr>
      <vt:lpstr>WHAT IS NEXT ?!</vt:lpstr>
      <vt:lpstr>Wind Turbines</vt:lpstr>
      <vt:lpstr> Wind Turbine Power: The Betz Limit and Beyond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 turbine efficiency</vt:lpstr>
      <vt:lpstr>Betz-Efficiency </vt:lpstr>
      <vt:lpstr>  Why 3 Blades are the most efficient ?!!</vt:lpstr>
      <vt:lpstr>Wind assist propulsion systems</vt:lpstr>
      <vt:lpstr>Definition </vt:lpstr>
      <vt:lpstr>I-Wing seal </vt:lpstr>
      <vt:lpstr>Wing seal concept </vt:lpstr>
      <vt:lpstr>II-Kite sail</vt:lpstr>
      <vt:lpstr>Wind Turbine Propulsion of Ships</vt:lpstr>
      <vt:lpstr>   The kite sail concept</vt:lpstr>
      <vt:lpstr>PowerPoint Presentation</vt:lpstr>
      <vt:lpstr>III-Flettner Rotor</vt:lpstr>
      <vt:lpstr>Flettner Rotor concept</vt:lpstr>
      <vt:lpstr>PowerPoint Presentation</vt:lpstr>
      <vt:lpstr>Wind Turbine Propulsion of Ships paper review</vt:lpstr>
      <vt:lpstr>ABSTRACT</vt:lpstr>
      <vt:lpstr>Introduction</vt:lpstr>
      <vt:lpstr>Why there is no wind turbines on ships</vt:lpstr>
      <vt:lpstr>Blade element theory</vt:lpstr>
      <vt:lpstr>PowerPoint Presentation</vt:lpstr>
      <vt:lpstr>Conclusion</vt:lpstr>
      <vt:lpstr>Conclusion</vt:lpstr>
      <vt:lpstr>One last word!!</vt:lpstr>
      <vt:lpstr>Mat lab Code</vt:lpstr>
      <vt:lpstr>PV</vt:lpstr>
      <vt:lpstr>OPERATING PRINCIPLE</vt:lpstr>
      <vt:lpstr>OPERATING PRINCIPLE</vt:lpstr>
      <vt:lpstr>OPERATING PRINCIPLE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6</dc:title>
  <dc:creator>Mohab</dc:creator>
  <cp:lastModifiedBy>Mina</cp:lastModifiedBy>
  <cp:revision>29</cp:revision>
  <dcterms:modified xsi:type="dcterms:W3CDTF">2017-12-11T06:04:45Z</dcterms:modified>
</cp:coreProperties>
</file>